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Lst>
  <p:sldSz cy="6858000" cx="12192000"/>
  <p:notesSz cx="6858000" cy="9144000"/>
  <p:embeddedFontLst>
    <p:embeddedFont>
      <p:font typeface="Arimo"/>
      <p:regular r:id="rId17"/>
      <p:bold r:id="rId18"/>
      <p:italic r:id="rId19"/>
      <p:boldItalic r:id="rId20"/>
    </p:embeddedFont>
    <p:embeddedFont>
      <p:font typeface="Azeret Mono"/>
      <p:regular r:id="rId21"/>
      <p:bold r:id="rId22"/>
      <p:italic r:id="rId23"/>
      <p:boldItalic r:id="rId2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Arimo-boldItalic.fntdata"/><Relationship Id="rId11" Type="http://schemas.openxmlformats.org/officeDocument/2006/relationships/slide" Target="slides/slide6.xml"/><Relationship Id="rId22" Type="http://schemas.openxmlformats.org/officeDocument/2006/relationships/font" Target="fonts/AzeretMono-bold.fntdata"/><Relationship Id="rId10" Type="http://schemas.openxmlformats.org/officeDocument/2006/relationships/slide" Target="slides/slide5.xml"/><Relationship Id="rId21" Type="http://schemas.openxmlformats.org/officeDocument/2006/relationships/font" Target="fonts/AzeretMono-regular.fntdata"/><Relationship Id="rId13" Type="http://schemas.openxmlformats.org/officeDocument/2006/relationships/slide" Target="slides/slide8.xml"/><Relationship Id="rId24" Type="http://schemas.openxmlformats.org/officeDocument/2006/relationships/font" Target="fonts/AzeretMono-boldItalic.fntdata"/><Relationship Id="rId12" Type="http://schemas.openxmlformats.org/officeDocument/2006/relationships/slide" Target="slides/slide7.xml"/><Relationship Id="rId23" Type="http://schemas.openxmlformats.org/officeDocument/2006/relationships/font" Target="fonts/AzeretMono-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font" Target="fonts/Arimo-regular.fntdata"/><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font" Target="fonts/Arimo-italic.fntdata"/><Relationship Id="rId6" Type="http://schemas.openxmlformats.org/officeDocument/2006/relationships/slide" Target="slides/slide1.xml"/><Relationship Id="rId18" Type="http://schemas.openxmlformats.org/officeDocument/2006/relationships/font" Target="fonts/Arimo-bold.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 name="Shape 11"/>
        <p:cNvGrpSpPr/>
        <p:nvPr/>
      </p:nvGrpSpPr>
      <p:grpSpPr>
        <a:xfrm>
          <a:off x="0" y="0"/>
          <a:ext cx="0" cy="0"/>
          <a:chOff x="0" y="0"/>
          <a:chExt cx="0" cy="0"/>
        </a:xfrm>
      </p:grpSpPr>
      <p:sp>
        <p:nvSpPr>
          <p:cNvPr id="12" name="Google Shape;12;p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 name="Google Shape;13;p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 name="Google Shape;14;p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1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1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1" name="Google Shape;71;p1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1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1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1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1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7" name="Google Shape;77;p1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1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1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18" name="Google Shape;18;p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 name="Google Shape;24;p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30" name="Google Shape;30;p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6" name="Google Shape;36;p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7" name="Google Shape;37;p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3" name="Google Shape;43;p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4" name="Google Shape;44;p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5" name="Google Shape;45;p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6" name="Google Shape;46;p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57" name="Google Shape;57;p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58" name="Google Shape;58;p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1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10"/>
          <p:cNvSpPr/>
          <p:nvPr>
            <p:ph idx="2" type="pic"/>
          </p:nvPr>
        </p:nvSpPr>
        <p:spPr>
          <a:xfrm>
            <a:off x="1792288" y="612775"/>
            <a:ext cx="5486400" cy="4114800"/>
          </a:xfrm>
          <a:prstGeom prst="rect">
            <a:avLst/>
          </a:prstGeom>
          <a:noFill/>
          <a:ln>
            <a:noFill/>
          </a:ln>
        </p:spPr>
      </p:sp>
      <p:sp>
        <p:nvSpPr>
          <p:cNvPr id="64" name="Google Shape;64;p1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5" name="Google Shape;65;p1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1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1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 name="Google Shape;8;p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26.png"/><Relationship Id="rId4" Type="http://schemas.openxmlformats.org/officeDocument/2006/relationships/image" Target="../media/image30.png"/><Relationship Id="rId5" Type="http://schemas.openxmlformats.org/officeDocument/2006/relationships/image" Target="../media/image27.png"/><Relationship Id="rId6" Type="http://schemas.openxmlformats.org/officeDocument/2006/relationships/image" Target="../media/image2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21.png"/><Relationship Id="rId4" Type="http://schemas.openxmlformats.org/officeDocument/2006/relationships/image" Target="../media/image14.png"/></Relationships>
</file>

<file path=ppt/slides/_rels/slide3.xml.rels><?xml version="1.0" encoding="UTF-8" standalone="yes"?><Relationships xmlns="http://schemas.openxmlformats.org/package/2006/relationships"><Relationship Id="rId11" Type="http://schemas.openxmlformats.org/officeDocument/2006/relationships/image" Target="../media/image16.png"/><Relationship Id="rId10" Type="http://schemas.openxmlformats.org/officeDocument/2006/relationships/image" Target="../media/image11.png"/><Relationship Id="rId13" Type="http://schemas.openxmlformats.org/officeDocument/2006/relationships/image" Target="../media/image9.png"/><Relationship Id="rId12" Type="http://schemas.openxmlformats.org/officeDocument/2006/relationships/image" Target="../media/image25.png"/><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3.png"/><Relationship Id="rId4" Type="http://schemas.openxmlformats.org/officeDocument/2006/relationships/image" Target="../media/image4.png"/><Relationship Id="rId9" Type="http://schemas.openxmlformats.org/officeDocument/2006/relationships/image" Target="../media/image1.png"/><Relationship Id="rId5" Type="http://schemas.openxmlformats.org/officeDocument/2006/relationships/image" Target="../media/image18.png"/><Relationship Id="rId6" Type="http://schemas.openxmlformats.org/officeDocument/2006/relationships/image" Target="../media/image19.png"/><Relationship Id="rId7" Type="http://schemas.openxmlformats.org/officeDocument/2006/relationships/image" Target="../media/image6.png"/><Relationship Id="rId8" Type="http://schemas.openxmlformats.org/officeDocument/2006/relationships/image" Target="../media/image2.png"/></Relationships>
</file>

<file path=ppt/slides/_rels/slide4.xml.rels><?xml version="1.0" encoding="UTF-8" standalone="yes"?><Relationships xmlns="http://schemas.openxmlformats.org/package/2006/relationships"><Relationship Id="rId11" Type="http://schemas.openxmlformats.org/officeDocument/2006/relationships/image" Target="../media/image23.png"/><Relationship Id="rId10" Type="http://schemas.openxmlformats.org/officeDocument/2006/relationships/image" Target="../media/image22.png"/><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7.png"/><Relationship Id="rId4" Type="http://schemas.openxmlformats.org/officeDocument/2006/relationships/image" Target="../media/image3.png"/><Relationship Id="rId9" Type="http://schemas.openxmlformats.org/officeDocument/2006/relationships/image" Target="../media/image17.png"/><Relationship Id="rId5" Type="http://schemas.openxmlformats.org/officeDocument/2006/relationships/image" Target="../media/image15.png"/><Relationship Id="rId6" Type="http://schemas.openxmlformats.org/officeDocument/2006/relationships/image" Target="../media/image12.png"/><Relationship Id="rId7" Type="http://schemas.openxmlformats.org/officeDocument/2006/relationships/image" Target="../media/image8.png"/><Relationship Id="rId8" Type="http://schemas.openxmlformats.org/officeDocument/2006/relationships/image" Target="../media/image2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3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32.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2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2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3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3DD"/>
        </a:solidFill>
      </p:bgPr>
    </p:bg>
    <p:spTree>
      <p:nvGrpSpPr>
        <p:cNvPr id="83" name="Shape 83"/>
        <p:cNvGrpSpPr/>
        <p:nvPr/>
      </p:nvGrpSpPr>
      <p:grpSpPr>
        <a:xfrm>
          <a:off x="0" y="0"/>
          <a:ext cx="0" cy="0"/>
          <a:chOff x="0" y="0"/>
          <a:chExt cx="0" cy="0"/>
        </a:xfrm>
      </p:grpSpPr>
      <p:pic>
        <p:nvPicPr>
          <p:cNvPr descr="image.png" id="84" name="Google Shape;84;p13"/>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85" name="Google Shape;85;p13"/>
          <p:cNvSpPr txBox="1"/>
          <p:nvPr/>
        </p:nvSpPr>
        <p:spPr>
          <a:xfrm>
            <a:off x="2738080" y="2423219"/>
            <a:ext cx="6715839" cy="9144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1" i="0" lang="en-US" sz="6000" u="none" cap="none" strike="noStrike">
                <a:solidFill>
                  <a:srgbClr val="FFFFFF"/>
                </a:solidFill>
                <a:latin typeface="Arimo"/>
                <a:ea typeface="Arimo"/>
                <a:cs typeface="Arimo"/>
                <a:sym typeface="Arimo"/>
              </a:rPr>
              <a:t>ZenStyle Salon</a:t>
            </a:r>
            <a:endParaRPr/>
          </a:p>
        </p:txBody>
      </p:sp>
      <p:sp>
        <p:nvSpPr>
          <p:cNvPr id="86" name="Google Shape;86;p13"/>
          <p:cNvSpPr txBox="1"/>
          <p:nvPr/>
        </p:nvSpPr>
        <p:spPr>
          <a:xfrm>
            <a:off x="2897981" y="3642419"/>
            <a:ext cx="6396037" cy="487560"/>
          </a:xfrm>
          <a:prstGeom prst="rect">
            <a:avLst/>
          </a:prstGeom>
          <a:noFill/>
          <a:ln>
            <a:noFill/>
          </a:ln>
        </p:spPr>
        <p:txBody>
          <a:bodyPr anchorCtr="0" anchor="t" bIns="0" lIns="0" spcFirstLastPara="1" rIns="0" wrap="square" tIns="0">
            <a:spAutoFit/>
          </a:bodyPr>
          <a:lstStyle/>
          <a:p>
            <a:pPr indent="0" lvl="0" marL="0" marR="0" rtl="0" algn="ctr">
              <a:lnSpc>
                <a:spcPct val="160000"/>
              </a:lnSpc>
              <a:spcBef>
                <a:spcPts val="0"/>
              </a:spcBef>
              <a:spcAft>
                <a:spcPts val="0"/>
              </a:spcAft>
              <a:buNone/>
            </a:pPr>
            <a:r>
              <a:rPr b="0" i="0" lang="en-US" sz="2400" u="none" cap="none" strike="noStrike">
                <a:solidFill>
                  <a:srgbClr val="FFFFFF"/>
                </a:solidFill>
                <a:latin typeface="Azeret Mono"/>
                <a:ea typeface="Azeret Mono"/>
                <a:cs typeface="Azeret Mono"/>
                <a:sym typeface="Azeret Mono"/>
              </a:rPr>
              <a:t>Hệ Thống Quản Lý &amp; Dịch Vụ Làm Đẹp</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3DD"/>
        </a:solidFill>
      </p:bgPr>
    </p:bg>
    <p:spTree>
      <p:nvGrpSpPr>
        <p:cNvPr id="217" name="Shape 217"/>
        <p:cNvGrpSpPr/>
        <p:nvPr/>
      </p:nvGrpSpPr>
      <p:grpSpPr>
        <a:xfrm>
          <a:off x="0" y="0"/>
          <a:ext cx="0" cy="0"/>
          <a:chOff x="0" y="0"/>
          <a:chExt cx="0" cy="0"/>
        </a:xfrm>
      </p:grpSpPr>
      <p:sp>
        <p:nvSpPr>
          <p:cNvPr id="218" name="Google Shape;218;p22"/>
          <p:cNvSpPr/>
          <p:nvPr/>
        </p:nvSpPr>
        <p:spPr>
          <a:xfrm>
            <a:off x="1333500" y="1979265"/>
            <a:ext cx="4619625" cy="1771650"/>
          </a:xfrm>
          <a:prstGeom prst="roundRect">
            <a:avLst>
              <a:gd fmla="val 6451" name="adj"/>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219" name="Google Shape;219;p22"/>
          <p:cNvSpPr/>
          <p:nvPr/>
        </p:nvSpPr>
        <p:spPr>
          <a:xfrm>
            <a:off x="6238875" y="1979265"/>
            <a:ext cx="4619625" cy="1771650"/>
          </a:xfrm>
          <a:prstGeom prst="roundRect">
            <a:avLst>
              <a:gd fmla="val 6451" name="adj"/>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220" name="Google Shape;220;p22"/>
          <p:cNvSpPr/>
          <p:nvPr/>
        </p:nvSpPr>
        <p:spPr>
          <a:xfrm>
            <a:off x="1333500" y="4036665"/>
            <a:ext cx="4619625" cy="1771650"/>
          </a:xfrm>
          <a:prstGeom prst="roundRect">
            <a:avLst>
              <a:gd fmla="val 6451" name="adj"/>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221" name="Google Shape;221;p22"/>
          <p:cNvSpPr/>
          <p:nvPr/>
        </p:nvSpPr>
        <p:spPr>
          <a:xfrm>
            <a:off x="6238875" y="4036665"/>
            <a:ext cx="4619625" cy="1771650"/>
          </a:xfrm>
          <a:prstGeom prst="roundRect">
            <a:avLst>
              <a:gd fmla="val 6451" name="adj"/>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222" name="Google Shape;222;p22"/>
          <p:cNvSpPr/>
          <p:nvPr/>
        </p:nvSpPr>
        <p:spPr>
          <a:xfrm>
            <a:off x="1333500" y="1979265"/>
            <a:ext cx="47625" cy="1771650"/>
          </a:xfrm>
          <a:prstGeom prst="rect">
            <a:avLst/>
          </a:prstGeom>
          <a:solidFill>
            <a:srgbClr val="D4A37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223" name="Google Shape;223;p22"/>
          <p:cNvSpPr/>
          <p:nvPr/>
        </p:nvSpPr>
        <p:spPr>
          <a:xfrm>
            <a:off x="6238875" y="1979265"/>
            <a:ext cx="47625" cy="1771650"/>
          </a:xfrm>
          <a:prstGeom prst="rect">
            <a:avLst/>
          </a:prstGeom>
          <a:solidFill>
            <a:srgbClr val="D4A37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224" name="Google Shape;224;p22"/>
          <p:cNvSpPr/>
          <p:nvPr/>
        </p:nvSpPr>
        <p:spPr>
          <a:xfrm>
            <a:off x="1333500" y="4036665"/>
            <a:ext cx="47625" cy="1771650"/>
          </a:xfrm>
          <a:prstGeom prst="rect">
            <a:avLst/>
          </a:prstGeom>
          <a:solidFill>
            <a:srgbClr val="D4A37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225" name="Google Shape;225;p22"/>
          <p:cNvSpPr/>
          <p:nvPr/>
        </p:nvSpPr>
        <p:spPr>
          <a:xfrm>
            <a:off x="6238875" y="4036665"/>
            <a:ext cx="47625" cy="1771650"/>
          </a:xfrm>
          <a:prstGeom prst="rect">
            <a:avLst/>
          </a:prstGeom>
          <a:solidFill>
            <a:srgbClr val="D4A37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pic>
        <p:nvPicPr>
          <p:cNvPr descr="image.png" id="226" name="Google Shape;226;p22"/>
          <p:cNvPicPr preferRelativeResize="0"/>
          <p:nvPr/>
        </p:nvPicPr>
        <p:blipFill rotWithShape="1">
          <a:blip r:embed="rId3">
            <a:alphaModFix/>
          </a:blip>
          <a:srcRect b="0" l="0" r="0" t="0"/>
          <a:stretch/>
        </p:blipFill>
        <p:spPr>
          <a:xfrm>
            <a:off x="1619250" y="2245965"/>
            <a:ext cx="171450" cy="247650"/>
          </a:xfrm>
          <a:prstGeom prst="rect">
            <a:avLst/>
          </a:prstGeom>
          <a:noFill/>
          <a:ln>
            <a:noFill/>
          </a:ln>
        </p:spPr>
      </p:pic>
      <p:sp>
        <p:nvSpPr>
          <p:cNvPr id="227" name="Google Shape;227;p22"/>
          <p:cNvSpPr txBox="1"/>
          <p:nvPr/>
        </p:nvSpPr>
        <p:spPr>
          <a:xfrm>
            <a:off x="1933575" y="2712690"/>
            <a:ext cx="3781425" cy="609600"/>
          </a:xfrm>
          <a:prstGeom prst="rect">
            <a:avLst/>
          </a:prstGeom>
          <a:noFill/>
          <a:ln>
            <a:noFill/>
          </a:ln>
        </p:spPr>
        <p:txBody>
          <a:bodyPr anchorCtr="0" anchor="t" bIns="0" lIns="0" spcFirstLastPara="1" rIns="0" wrap="square" tIns="0">
            <a:spAutoFit/>
          </a:bodyPr>
          <a:lstStyle/>
          <a:p>
            <a:pPr indent="0" lvl="0" marL="0" marR="0" rtl="0" algn="l">
              <a:lnSpc>
                <a:spcPct val="160000"/>
              </a:lnSpc>
              <a:spcBef>
                <a:spcPts val="0"/>
              </a:spcBef>
              <a:spcAft>
                <a:spcPts val="0"/>
              </a:spcAft>
              <a:buNone/>
            </a:pPr>
            <a:r>
              <a:rPr b="0" i="0" lang="en-US" sz="1500" u="none" cap="none" strike="noStrike">
                <a:solidFill>
                  <a:srgbClr val="3E3A36"/>
                </a:solidFill>
                <a:latin typeface="Arimo"/>
                <a:ea typeface="Arimo"/>
                <a:cs typeface="Arimo"/>
                <a:sym typeface="Arimo"/>
              </a:rPr>
              <a:t>Chuyển đổi hoàn toàn việc quản lý thủ công sang hệ thống số hiện đại.</a:t>
            </a:r>
            <a:endParaRPr/>
          </a:p>
        </p:txBody>
      </p:sp>
      <p:pic>
        <p:nvPicPr>
          <p:cNvPr descr="image.png" id="228" name="Google Shape;228;p22"/>
          <p:cNvPicPr preferRelativeResize="0"/>
          <p:nvPr/>
        </p:nvPicPr>
        <p:blipFill rotWithShape="1">
          <a:blip r:embed="rId4">
            <a:alphaModFix/>
          </a:blip>
          <a:srcRect b="0" l="0" r="0" t="0"/>
          <a:stretch/>
        </p:blipFill>
        <p:spPr>
          <a:xfrm>
            <a:off x="6524625" y="2245965"/>
            <a:ext cx="257175" cy="247650"/>
          </a:xfrm>
          <a:prstGeom prst="rect">
            <a:avLst/>
          </a:prstGeom>
          <a:noFill/>
          <a:ln>
            <a:noFill/>
          </a:ln>
        </p:spPr>
      </p:pic>
      <p:sp>
        <p:nvSpPr>
          <p:cNvPr id="229" name="Google Shape;229;p22"/>
          <p:cNvSpPr txBox="1"/>
          <p:nvPr/>
        </p:nvSpPr>
        <p:spPr>
          <a:xfrm>
            <a:off x="6924675" y="2712690"/>
            <a:ext cx="3695700" cy="609600"/>
          </a:xfrm>
          <a:prstGeom prst="rect">
            <a:avLst/>
          </a:prstGeom>
          <a:noFill/>
          <a:ln>
            <a:noFill/>
          </a:ln>
        </p:spPr>
        <p:txBody>
          <a:bodyPr anchorCtr="0" anchor="t" bIns="0" lIns="0" spcFirstLastPara="1" rIns="0" wrap="square" tIns="0">
            <a:spAutoFit/>
          </a:bodyPr>
          <a:lstStyle/>
          <a:p>
            <a:pPr indent="0" lvl="0" marL="0" marR="0" rtl="0" algn="l">
              <a:lnSpc>
                <a:spcPct val="160000"/>
              </a:lnSpc>
              <a:spcBef>
                <a:spcPts val="0"/>
              </a:spcBef>
              <a:spcAft>
                <a:spcPts val="0"/>
              </a:spcAft>
              <a:buNone/>
            </a:pPr>
            <a:r>
              <a:rPr b="0" i="0" lang="en-US" sz="1500" u="none" cap="none" strike="noStrike">
                <a:solidFill>
                  <a:srgbClr val="3E3A36"/>
                </a:solidFill>
                <a:latin typeface="Arimo"/>
                <a:ea typeface="Arimo"/>
                <a:cs typeface="Arimo"/>
                <a:sym typeface="Arimo"/>
              </a:rPr>
              <a:t>Khách hàng dễ dàng tiếp cận dịch vụ và sản phẩm mọi lúc mọi nơi.</a:t>
            </a:r>
            <a:endParaRPr/>
          </a:p>
        </p:txBody>
      </p:sp>
      <p:pic>
        <p:nvPicPr>
          <p:cNvPr descr="image.png" id="230" name="Google Shape;230;p22"/>
          <p:cNvPicPr preferRelativeResize="0"/>
          <p:nvPr/>
        </p:nvPicPr>
        <p:blipFill rotWithShape="1">
          <a:blip r:embed="rId5">
            <a:alphaModFix/>
          </a:blip>
          <a:srcRect b="0" l="0" r="0" t="0"/>
          <a:stretch/>
        </p:blipFill>
        <p:spPr>
          <a:xfrm>
            <a:off x="1619250" y="4303365"/>
            <a:ext cx="228600" cy="247650"/>
          </a:xfrm>
          <a:prstGeom prst="rect">
            <a:avLst/>
          </a:prstGeom>
          <a:noFill/>
          <a:ln>
            <a:noFill/>
          </a:ln>
        </p:spPr>
      </p:pic>
      <p:sp>
        <p:nvSpPr>
          <p:cNvPr id="231" name="Google Shape;231;p22"/>
          <p:cNvSpPr txBox="1"/>
          <p:nvPr/>
        </p:nvSpPr>
        <p:spPr>
          <a:xfrm>
            <a:off x="1990725" y="4770090"/>
            <a:ext cx="3724275" cy="609600"/>
          </a:xfrm>
          <a:prstGeom prst="rect">
            <a:avLst/>
          </a:prstGeom>
          <a:noFill/>
          <a:ln>
            <a:noFill/>
          </a:ln>
        </p:spPr>
        <p:txBody>
          <a:bodyPr anchorCtr="0" anchor="t" bIns="0" lIns="0" spcFirstLastPara="1" rIns="0" wrap="square" tIns="0">
            <a:spAutoFit/>
          </a:bodyPr>
          <a:lstStyle/>
          <a:p>
            <a:pPr indent="0" lvl="0" marL="0" marR="0" rtl="0" algn="l">
              <a:lnSpc>
                <a:spcPct val="160000"/>
              </a:lnSpc>
              <a:spcBef>
                <a:spcPts val="0"/>
              </a:spcBef>
              <a:spcAft>
                <a:spcPts val="0"/>
              </a:spcAft>
              <a:buNone/>
            </a:pPr>
            <a:r>
              <a:rPr b="0" i="0" lang="en-US" sz="1500" u="none" cap="none" strike="noStrike">
                <a:solidFill>
                  <a:srgbClr val="3E3A36"/>
                </a:solidFill>
                <a:latin typeface="Arimo"/>
                <a:ea typeface="Arimo"/>
                <a:cs typeface="Arimo"/>
                <a:sym typeface="Arimo"/>
              </a:rPr>
              <a:t>Giảm tải áp lực công việc cho nhân viên, giúp admin quản lý dễ dàng hơn.</a:t>
            </a:r>
            <a:endParaRPr/>
          </a:p>
        </p:txBody>
      </p:sp>
      <p:pic>
        <p:nvPicPr>
          <p:cNvPr descr="image.png" id="232" name="Google Shape;232;p22"/>
          <p:cNvPicPr preferRelativeResize="0"/>
          <p:nvPr/>
        </p:nvPicPr>
        <p:blipFill rotWithShape="1">
          <a:blip r:embed="rId6">
            <a:alphaModFix/>
          </a:blip>
          <a:srcRect b="0" l="0" r="0" t="0"/>
          <a:stretch/>
        </p:blipFill>
        <p:spPr>
          <a:xfrm>
            <a:off x="6524625" y="4303365"/>
            <a:ext cx="257175" cy="247650"/>
          </a:xfrm>
          <a:prstGeom prst="rect">
            <a:avLst/>
          </a:prstGeom>
          <a:noFill/>
          <a:ln>
            <a:noFill/>
          </a:ln>
        </p:spPr>
      </p:pic>
      <p:sp>
        <p:nvSpPr>
          <p:cNvPr id="233" name="Google Shape;233;p22"/>
          <p:cNvSpPr txBox="1"/>
          <p:nvPr/>
        </p:nvSpPr>
        <p:spPr>
          <a:xfrm>
            <a:off x="6924675" y="4770090"/>
            <a:ext cx="3695700" cy="609600"/>
          </a:xfrm>
          <a:prstGeom prst="rect">
            <a:avLst/>
          </a:prstGeom>
          <a:noFill/>
          <a:ln>
            <a:noFill/>
          </a:ln>
        </p:spPr>
        <p:txBody>
          <a:bodyPr anchorCtr="0" anchor="t" bIns="0" lIns="0" spcFirstLastPara="1" rIns="0" wrap="square" tIns="0">
            <a:spAutoFit/>
          </a:bodyPr>
          <a:lstStyle/>
          <a:p>
            <a:pPr indent="0" lvl="0" marL="0" marR="0" rtl="0" algn="l">
              <a:lnSpc>
                <a:spcPct val="160000"/>
              </a:lnSpc>
              <a:spcBef>
                <a:spcPts val="0"/>
              </a:spcBef>
              <a:spcAft>
                <a:spcPts val="0"/>
              </a:spcAft>
              <a:buNone/>
            </a:pPr>
            <a:r>
              <a:rPr b="0" i="0" lang="en-US" sz="1500" u="none" cap="none" strike="noStrike">
                <a:solidFill>
                  <a:srgbClr val="3E3A36"/>
                </a:solidFill>
                <a:latin typeface="Arimo"/>
                <a:ea typeface="Arimo"/>
                <a:cs typeface="Arimo"/>
                <a:sym typeface="Arimo"/>
              </a:rPr>
              <a:t>Kiến trúc ReactJS-Laravel dễ dàng nâng cấp tính năng trong tương lai.</a:t>
            </a:r>
            <a:endParaRPr/>
          </a:p>
        </p:txBody>
      </p:sp>
      <p:sp>
        <p:nvSpPr>
          <p:cNvPr id="234" name="Google Shape;234;p22"/>
          <p:cNvSpPr txBox="1"/>
          <p:nvPr/>
        </p:nvSpPr>
        <p:spPr>
          <a:xfrm>
            <a:off x="666750" y="476250"/>
            <a:ext cx="11525250" cy="54858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1" i="0" lang="en-US" sz="3600" u="none" cap="none" strike="noStrike">
                <a:solidFill>
                  <a:srgbClr val="5C554E"/>
                </a:solidFill>
                <a:latin typeface="Arimo"/>
                <a:ea typeface="Arimo"/>
                <a:cs typeface="Arimo"/>
                <a:sym typeface="Arimo"/>
              </a:rPr>
              <a:t>Kết Luận &amp; Giá Trị</a:t>
            </a:r>
            <a:endParaRPr/>
          </a:p>
        </p:txBody>
      </p:sp>
      <p:sp>
        <p:nvSpPr>
          <p:cNvPr id="235" name="Google Shape;235;p22"/>
          <p:cNvSpPr/>
          <p:nvPr/>
        </p:nvSpPr>
        <p:spPr>
          <a:xfrm>
            <a:off x="476250" y="476250"/>
            <a:ext cx="57150" cy="548580"/>
          </a:xfrm>
          <a:prstGeom prst="rect">
            <a:avLst/>
          </a:prstGeom>
          <a:solidFill>
            <a:srgbClr val="D4A37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3DD"/>
        </a:solidFill>
      </p:bgPr>
    </p:bg>
    <p:spTree>
      <p:nvGrpSpPr>
        <p:cNvPr id="239" name="Shape 239"/>
        <p:cNvGrpSpPr/>
        <p:nvPr/>
      </p:nvGrpSpPr>
      <p:grpSpPr>
        <a:xfrm>
          <a:off x="0" y="0"/>
          <a:ext cx="0" cy="0"/>
          <a:chOff x="0" y="0"/>
          <a:chExt cx="0" cy="0"/>
        </a:xfrm>
      </p:grpSpPr>
      <p:sp>
        <p:nvSpPr>
          <p:cNvPr id="240" name="Google Shape;240;p23"/>
          <p:cNvSpPr txBox="1"/>
          <p:nvPr/>
        </p:nvSpPr>
        <p:spPr>
          <a:xfrm>
            <a:off x="238125" y="476250"/>
            <a:ext cx="11715900" cy="2154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t/>
            </a:r>
            <a:endParaRPr/>
          </a:p>
        </p:txBody>
      </p:sp>
      <p:sp>
        <p:nvSpPr>
          <p:cNvPr id="241" name="Google Shape;241;p23"/>
          <p:cNvSpPr txBox="1"/>
          <p:nvPr/>
        </p:nvSpPr>
        <p:spPr>
          <a:xfrm>
            <a:off x="476250" y="1200835"/>
            <a:ext cx="11239500" cy="2078100"/>
          </a:xfrm>
          <a:prstGeom prst="rect">
            <a:avLst/>
          </a:prstGeom>
          <a:noFill/>
          <a:ln>
            <a:noFill/>
          </a:ln>
        </p:spPr>
        <p:txBody>
          <a:bodyPr anchorCtr="0" anchor="t" bIns="0" lIns="0" spcFirstLastPara="1" rIns="0" wrap="square" tIns="0">
            <a:spAutoFit/>
          </a:bodyPr>
          <a:lstStyle/>
          <a:p>
            <a:pPr indent="0" lvl="0" marL="0" marR="0" rtl="0" algn="ctr">
              <a:lnSpc>
                <a:spcPct val="160000"/>
              </a:lnSpc>
              <a:spcBef>
                <a:spcPts val="0"/>
              </a:spcBef>
              <a:spcAft>
                <a:spcPts val="0"/>
              </a:spcAft>
              <a:buNone/>
            </a:pPr>
            <a:r>
              <a:rPr b="0" i="0" lang="en-US" sz="1500" u="none" cap="none" strike="noStrike">
                <a:solidFill>
                  <a:srgbClr val="3E3A36"/>
                </a:solidFill>
                <a:latin typeface="Arimo"/>
                <a:ea typeface="Arimo"/>
                <a:cs typeface="Arimo"/>
                <a:sym typeface="Arimo"/>
              </a:rPr>
              <a:t>Nhóm thực hiện: ZenStyle Team</a:t>
            </a:r>
            <a:endParaRPr b="0" i="0" sz="1500" u="none" cap="none" strike="noStrike">
              <a:solidFill>
                <a:srgbClr val="3E3A36"/>
              </a:solidFill>
              <a:latin typeface="Arimo"/>
              <a:ea typeface="Arimo"/>
              <a:cs typeface="Arimo"/>
              <a:sym typeface="Arimo"/>
            </a:endParaRPr>
          </a:p>
          <a:p>
            <a:pPr indent="0" lvl="0" marL="0" marR="0" rtl="0" algn="ctr">
              <a:lnSpc>
                <a:spcPct val="160000"/>
              </a:lnSpc>
              <a:spcBef>
                <a:spcPts val="0"/>
              </a:spcBef>
              <a:spcAft>
                <a:spcPts val="0"/>
              </a:spcAft>
              <a:buNone/>
            </a:pPr>
            <a:r>
              <a:rPr lang="en-US" sz="1500">
                <a:solidFill>
                  <a:srgbClr val="3E3A36"/>
                </a:solidFill>
                <a:latin typeface="Arimo"/>
                <a:ea typeface="Arimo"/>
                <a:cs typeface="Arimo"/>
                <a:sym typeface="Arimo"/>
              </a:rPr>
              <a:t> Nguyễn Vũ Ngọc Tuân -  _Project Lead_ - </a:t>
            </a:r>
            <a:endParaRPr sz="1500">
              <a:solidFill>
                <a:srgbClr val="3E3A36"/>
              </a:solidFill>
              <a:latin typeface="Arimo"/>
              <a:ea typeface="Arimo"/>
              <a:cs typeface="Arimo"/>
              <a:sym typeface="Arimo"/>
            </a:endParaRPr>
          </a:p>
          <a:p>
            <a:pPr indent="0" lvl="0" marL="0" marR="0" rtl="0" algn="ctr">
              <a:lnSpc>
                <a:spcPct val="160000"/>
              </a:lnSpc>
              <a:spcBef>
                <a:spcPts val="0"/>
              </a:spcBef>
              <a:spcAft>
                <a:spcPts val="0"/>
              </a:spcAft>
              <a:buNone/>
            </a:pPr>
            <a:r>
              <a:rPr lang="en-US" sz="1500">
                <a:solidFill>
                  <a:srgbClr val="3E3A36"/>
                </a:solidFill>
                <a:latin typeface="Arimo"/>
                <a:ea typeface="Arimo"/>
                <a:cs typeface="Arimo"/>
                <a:sym typeface="Arimo"/>
              </a:rPr>
              <a:t>Trần Thanh Phúc -  _Developer_ - </a:t>
            </a:r>
            <a:endParaRPr sz="1500">
              <a:solidFill>
                <a:srgbClr val="3E3A36"/>
              </a:solidFill>
              <a:latin typeface="Arimo"/>
              <a:ea typeface="Arimo"/>
              <a:cs typeface="Arimo"/>
              <a:sym typeface="Arimo"/>
            </a:endParaRPr>
          </a:p>
          <a:p>
            <a:pPr indent="0" lvl="0" marL="0" marR="0" rtl="0" algn="ctr">
              <a:lnSpc>
                <a:spcPct val="160000"/>
              </a:lnSpc>
              <a:spcBef>
                <a:spcPts val="0"/>
              </a:spcBef>
              <a:spcAft>
                <a:spcPts val="0"/>
              </a:spcAft>
              <a:buNone/>
            </a:pPr>
            <a:r>
              <a:rPr lang="en-US" sz="1500">
                <a:solidFill>
                  <a:srgbClr val="3E3A36"/>
                </a:solidFill>
                <a:latin typeface="Arimo"/>
                <a:ea typeface="Arimo"/>
                <a:cs typeface="Arimo"/>
                <a:sym typeface="Arimo"/>
              </a:rPr>
              <a:t>Nguyễn Nhật Anh - _Developer_ - </a:t>
            </a:r>
            <a:endParaRPr sz="1500">
              <a:solidFill>
                <a:srgbClr val="3E3A36"/>
              </a:solidFill>
              <a:latin typeface="Arimo"/>
              <a:ea typeface="Arimo"/>
              <a:cs typeface="Arimo"/>
              <a:sym typeface="Arimo"/>
            </a:endParaRPr>
          </a:p>
          <a:p>
            <a:pPr indent="0" lvl="0" marL="0" marR="0" rtl="0" algn="ctr">
              <a:lnSpc>
                <a:spcPct val="160000"/>
              </a:lnSpc>
              <a:spcBef>
                <a:spcPts val="0"/>
              </a:spcBef>
              <a:spcAft>
                <a:spcPts val="0"/>
              </a:spcAft>
              <a:buNone/>
            </a:pPr>
            <a:r>
              <a:rPr lang="en-US" sz="1500">
                <a:solidFill>
                  <a:srgbClr val="3E3A36"/>
                </a:solidFill>
                <a:latin typeface="Arimo"/>
                <a:ea typeface="Arimo"/>
                <a:cs typeface="Arimo"/>
                <a:sym typeface="Arimo"/>
              </a:rPr>
              <a:t>Nguyễn Nhật Minh -  _Developer_ - </a:t>
            </a:r>
            <a:endParaRPr sz="1500">
              <a:solidFill>
                <a:srgbClr val="3E3A36"/>
              </a:solidFill>
              <a:latin typeface="Arimo"/>
              <a:ea typeface="Arimo"/>
              <a:cs typeface="Arimo"/>
              <a:sym typeface="Arimo"/>
            </a:endParaRPr>
          </a:p>
          <a:p>
            <a:pPr indent="0" lvl="0" marL="0" marR="0" rtl="0" algn="ctr">
              <a:lnSpc>
                <a:spcPct val="160000"/>
              </a:lnSpc>
              <a:spcBef>
                <a:spcPts val="0"/>
              </a:spcBef>
              <a:spcAft>
                <a:spcPts val="0"/>
              </a:spcAft>
              <a:buNone/>
            </a:pPr>
            <a:r>
              <a:rPr lang="en-US" sz="1500">
                <a:solidFill>
                  <a:srgbClr val="3E3A36"/>
                </a:solidFill>
                <a:latin typeface="Arimo"/>
                <a:ea typeface="Arimo"/>
                <a:cs typeface="Arimo"/>
                <a:sym typeface="Arimo"/>
              </a:rPr>
              <a:t>Nguyễn Hoàng Long -  _Developer_</a:t>
            </a:r>
            <a:endParaRPr sz="1500">
              <a:solidFill>
                <a:srgbClr val="3E3A36"/>
              </a:solidFill>
              <a:latin typeface="Arimo"/>
              <a:ea typeface="Arimo"/>
              <a:cs typeface="Arimo"/>
              <a:sym typeface="Arim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3DD"/>
        </a:solidFill>
      </p:bgPr>
    </p:bg>
    <p:spTree>
      <p:nvGrpSpPr>
        <p:cNvPr id="90" name="Shape 90"/>
        <p:cNvGrpSpPr/>
        <p:nvPr/>
      </p:nvGrpSpPr>
      <p:grpSpPr>
        <a:xfrm>
          <a:off x="0" y="0"/>
          <a:ext cx="0" cy="0"/>
          <a:chOff x="0" y="0"/>
          <a:chExt cx="0" cy="0"/>
        </a:xfrm>
      </p:grpSpPr>
      <p:pic>
        <p:nvPicPr>
          <p:cNvPr descr="image.png" id="91" name="Google Shape;91;p14"/>
          <p:cNvPicPr preferRelativeResize="0"/>
          <p:nvPr/>
        </p:nvPicPr>
        <p:blipFill rotWithShape="1">
          <a:blip r:embed="rId3">
            <a:alphaModFix/>
          </a:blip>
          <a:srcRect b="0" l="0" r="0" t="0"/>
          <a:stretch/>
        </p:blipFill>
        <p:spPr>
          <a:xfrm>
            <a:off x="6334125" y="1750665"/>
            <a:ext cx="5381625" cy="4286250"/>
          </a:xfrm>
          <a:prstGeom prst="rect">
            <a:avLst/>
          </a:prstGeom>
          <a:noFill/>
          <a:ln>
            <a:noFill/>
          </a:ln>
        </p:spPr>
      </p:pic>
      <p:sp>
        <p:nvSpPr>
          <p:cNvPr id="92" name="Google Shape;92;p14"/>
          <p:cNvSpPr txBox="1"/>
          <p:nvPr/>
        </p:nvSpPr>
        <p:spPr>
          <a:xfrm>
            <a:off x="476250" y="2108299"/>
            <a:ext cx="5650706" cy="213866"/>
          </a:xfrm>
          <a:prstGeom prst="rect">
            <a:avLst/>
          </a:prstGeom>
          <a:noFill/>
          <a:ln>
            <a:noFill/>
          </a:ln>
        </p:spPr>
        <p:txBody>
          <a:bodyPr anchorCtr="0" anchor="t" bIns="0" lIns="0" spcFirstLastPara="1" rIns="0" wrap="square" tIns="0">
            <a:spAutoFit/>
          </a:bodyPr>
          <a:lstStyle/>
          <a:p>
            <a:pPr indent="0" lvl="0" marL="0" marR="0" rtl="0" algn="l">
              <a:lnSpc>
                <a:spcPct val="119943"/>
              </a:lnSpc>
              <a:spcBef>
                <a:spcPts val="0"/>
              </a:spcBef>
              <a:spcAft>
                <a:spcPts val="0"/>
              </a:spcAft>
              <a:buNone/>
            </a:pPr>
            <a:r>
              <a:rPr b="1" i="0" lang="en-US" sz="1404" u="none" cap="none" strike="noStrike">
                <a:solidFill>
                  <a:srgbClr val="3E3A36"/>
                </a:solidFill>
                <a:latin typeface="Arimo"/>
                <a:ea typeface="Arimo"/>
                <a:cs typeface="Arimo"/>
                <a:sym typeface="Arimo"/>
              </a:rPr>
              <a:t>Giới thiệu đề tài</a:t>
            </a:r>
            <a:endParaRPr/>
          </a:p>
        </p:txBody>
      </p:sp>
      <p:sp>
        <p:nvSpPr>
          <p:cNvPr id="93" name="Google Shape;93;p14"/>
          <p:cNvSpPr txBox="1"/>
          <p:nvPr/>
        </p:nvSpPr>
        <p:spPr>
          <a:xfrm>
            <a:off x="476250" y="2512665"/>
            <a:ext cx="5381625" cy="914400"/>
          </a:xfrm>
          <a:prstGeom prst="rect">
            <a:avLst/>
          </a:prstGeom>
          <a:noFill/>
          <a:ln>
            <a:noFill/>
          </a:ln>
        </p:spPr>
        <p:txBody>
          <a:bodyPr anchorCtr="0" anchor="t" bIns="0" lIns="0" spcFirstLastPara="1" rIns="0" wrap="square" tIns="0">
            <a:spAutoFit/>
          </a:bodyPr>
          <a:lstStyle/>
          <a:p>
            <a:pPr indent="0" lvl="0" marL="0" marR="0" rtl="0" algn="l">
              <a:lnSpc>
                <a:spcPct val="160000"/>
              </a:lnSpc>
              <a:spcBef>
                <a:spcPts val="0"/>
              </a:spcBef>
              <a:spcAft>
                <a:spcPts val="0"/>
              </a:spcAft>
              <a:buNone/>
            </a:pPr>
            <a:r>
              <a:rPr b="0" i="0" lang="en-US" sz="1500" u="none" cap="none" strike="noStrike">
                <a:solidFill>
                  <a:srgbClr val="3E3A36"/>
                </a:solidFill>
                <a:latin typeface="Arimo"/>
                <a:ea typeface="Arimo"/>
                <a:cs typeface="Arimo"/>
                <a:sym typeface="Arimo"/>
              </a:rPr>
              <a:t>ZenStyle Salon là website tích hợp quản lý và cung cấp dịch vụ làm đẹp toàn diện (cắt tóc, gội đầu dưỡng sinh) cùng nền tảng thương mại điện tử cho các sản phẩm chăm sóc sắc đẹp.</a:t>
            </a:r>
            <a:endParaRPr/>
          </a:p>
        </p:txBody>
      </p:sp>
      <p:sp>
        <p:nvSpPr>
          <p:cNvPr id="94" name="Google Shape;94;p14"/>
          <p:cNvSpPr txBox="1"/>
          <p:nvPr/>
        </p:nvSpPr>
        <p:spPr>
          <a:xfrm>
            <a:off x="476250" y="3789015"/>
            <a:ext cx="5650706" cy="213866"/>
          </a:xfrm>
          <a:prstGeom prst="rect">
            <a:avLst/>
          </a:prstGeom>
          <a:noFill/>
          <a:ln>
            <a:noFill/>
          </a:ln>
        </p:spPr>
        <p:txBody>
          <a:bodyPr anchorCtr="0" anchor="t" bIns="0" lIns="0" spcFirstLastPara="1" rIns="0" wrap="square" tIns="0">
            <a:spAutoFit/>
          </a:bodyPr>
          <a:lstStyle/>
          <a:p>
            <a:pPr indent="0" lvl="0" marL="0" marR="0" rtl="0" algn="l">
              <a:lnSpc>
                <a:spcPct val="119943"/>
              </a:lnSpc>
              <a:spcBef>
                <a:spcPts val="0"/>
              </a:spcBef>
              <a:spcAft>
                <a:spcPts val="0"/>
              </a:spcAft>
              <a:buNone/>
            </a:pPr>
            <a:r>
              <a:rPr b="1" i="0" lang="en-US" sz="1404" u="none" cap="none" strike="noStrike">
                <a:solidFill>
                  <a:srgbClr val="3E3A36"/>
                </a:solidFill>
                <a:latin typeface="Arimo"/>
                <a:ea typeface="Arimo"/>
                <a:cs typeface="Arimo"/>
                <a:sym typeface="Arimo"/>
              </a:rPr>
              <a:t>Mục tiêu dự án</a:t>
            </a:r>
            <a:endParaRPr/>
          </a:p>
        </p:txBody>
      </p:sp>
      <p:pic>
        <p:nvPicPr>
          <p:cNvPr descr="image.png" id="95" name="Google Shape;95;p14"/>
          <p:cNvPicPr preferRelativeResize="0"/>
          <p:nvPr/>
        </p:nvPicPr>
        <p:blipFill rotWithShape="1">
          <a:blip r:embed="rId4">
            <a:alphaModFix/>
          </a:blip>
          <a:srcRect b="0" l="0" r="0" t="0"/>
          <a:stretch/>
        </p:blipFill>
        <p:spPr>
          <a:xfrm>
            <a:off x="6334125" y="1750665"/>
            <a:ext cx="5381625" cy="4286250"/>
          </a:xfrm>
          <a:prstGeom prst="rect">
            <a:avLst/>
          </a:prstGeom>
          <a:noFill/>
          <a:ln>
            <a:noFill/>
          </a:ln>
        </p:spPr>
      </p:pic>
      <p:sp>
        <p:nvSpPr>
          <p:cNvPr id="96" name="Google Shape;96;p14"/>
          <p:cNvSpPr txBox="1"/>
          <p:nvPr/>
        </p:nvSpPr>
        <p:spPr>
          <a:xfrm>
            <a:off x="647700" y="4002881"/>
            <a:ext cx="66675" cy="3048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0" i="0" lang="en-US" sz="1500" u="none" cap="none" strike="noStrike">
                <a:solidFill>
                  <a:srgbClr val="3E3A36"/>
                </a:solidFill>
                <a:latin typeface="Arimo"/>
                <a:ea typeface="Arimo"/>
                <a:cs typeface="Arimo"/>
                <a:sym typeface="Arimo"/>
              </a:rPr>
              <a:t>•</a:t>
            </a:r>
            <a:endParaRPr/>
          </a:p>
        </p:txBody>
      </p:sp>
      <p:sp>
        <p:nvSpPr>
          <p:cNvPr id="97" name="Google Shape;97;p14"/>
          <p:cNvSpPr txBox="1"/>
          <p:nvPr/>
        </p:nvSpPr>
        <p:spPr>
          <a:xfrm>
            <a:off x="714375" y="4002881"/>
            <a:ext cx="5143500" cy="304800"/>
          </a:xfrm>
          <a:prstGeom prst="rect">
            <a:avLst/>
          </a:prstGeom>
          <a:noFill/>
          <a:ln>
            <a:noFill/>
          </a:ln>
        </p:spPr>
        <p:txBody>
          <a:bodyPr anchorCtr="0" anchor="t" bIns="0" lIns="66675" spcFirstLastPara="1" rIns="0" wrap="square" tIns="0">
            <a:spAutoFit/>
          </a:bodyPr>
          <a:lstStyle/>
          <a:p>
            <a:pPr indent="0" lvl="0" marL="0" marR="0" rtl="0" algn="l">
              <a:lnSpc>
                <a:spcPct val="160000"/>
              </a:lnSpc>
              <a:spcBef>
                <a:spcPts val="0"/>
              </a:spcBef>
              <a:spcAft>
                <a:spcPts val="0"/>
              </a:spcAft>
              <a:buNone/>
            </a:pPr>
            <a:r>
              <a:rPr b="0" i="0" lang="en-US" sz="1500" u="none" cap="none" strike="noStrike">
                <a:solidFill>
                  <a:srgbClr val="3E3A36"/>
                </a:solidFill>
                <a:latin typeface="Arimo"/>
                <a:ea typeface="Arimo"/>
                <a:cs typeface="Arimo"/>
                <a:sym typeface="Arimo"/>
              </a:rPr>
              <a:t>Giới thiệu thương hiệu ZenStyle trên nền tảng số.</a:t>
            </a:r>
            <a:endParaRPr/>
          </a:p>
        </p:txBody>
      </p:sp>
      <p:sp>
        <p:nvSpPr>
          <p:cNvPr id="98" name="Google Shape;98;p14"/>
          <p:cNvSpPr txBox="1"/>
          <p:nvPr/>
        </p:nvSpPr>
        <p:spPr>
          <a:xfrm>
            <a:off x="647700" y="4421981"/>
            <a:ext cx="66675" cy="3048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0" i="0" lang="en-US" sz="1500" u="none" cap="none" strike="noStrike">
                <a:solidFill>
                  <a:srgbClr val="3E3A36"/>
                </a:solidFill>
                <a:latin typeface="Arimo"/>
                <a:ea typeface="Arimo"/>
                <a:cs typeface="Arimo"/>
                <a:sym typeface="Arimo"/>
              </a:rPr>
              <a:t>•</a:t>
            </a:r>
            <a:endParaRPr/>
          </a:p>
        </p:txBody>
      </p:sp>
      <p:sp>
        <p:nvSpPr>
          <p:cNvPr id="99" name="Google Shape;99;p14"/>
          <p:cNvSpPr txBox="1"/>
          <p:nvPr/>
        </p:nvSpPr>
        <p:spPr>
          <a:xfrm>
            <a:off x="714375" y="4421981"/>
            <a:ext cx="5143500" cy="304800"/>
          </a:xfrm>
          <a:prstGeom prst="rect">
            <a:avLst/>
          </a:prstGeom>
          <a:noFill/>
          <a:ln>
            <a:noFill/>
          </a:ln>
        </p:spPr>
        <p:txBody>
          <a:bodyPr anchorCtr="0" anchor="t" bIns="0" lIns="66675" spcFirstLastPara="1" rIns="0" wrap="square" tIns="0">
            <a:spAutoFit/>
          </a:bodyPr>
          <a:lstStyle/>
          <a:p>
            <a:pPr indent="0" lvl="0" marL="0" marR="0" rtl="0" algn="l">
              <a:lnSpc>
                <a:spcPct val="160000"/>
              </a:lnSpc>
              <a:spcBef>
                <a:spcPts val="0"/>
              </a:spcBef>
              <a:spcAft>
                <a:spcPts val="0"/>
              </a:spcAft>
              <a:buNone/>
            </a:pPr>
            <a:r>
              <a:rPr b="0" i="0" lang="en-US" sz="1500" u="none" cap="none" strike="noStrike">
                <a:solidFill>
                  <a:srgbClr val="3E3A36"/>
                </a:solidFill>
                <a:latin typeface="Arimo"/>
                <a:ea typeface="Arimo"/>
                <a:cs typeface="Arimo"/>
                <a:sym typeface="Arimo"/>
              </a:rPr>
              <a:t>Tối ưu hóa quy trình quản lý hoạt động salon.</a:t>
            </a:r>
            <a:endParaRPr/>
          </a:p>
        </p:txBody>
      </p:sp>
      <p:sp>
        <p:nvSpPr>
          <p:cNvPr id="100" name="Google Shape;100;p14"/>
          <p:cNvSpPr txBox="1"/>
          <p:nvPr/>
        </p:nvSpPr>
        <p:spPr>
          <a:xfrm>
            <a:off x="647700" y="4841081"/>
            <a:ext cx="66675" cy="3048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0" i="0" lang="en-US" sz="1500" u="none" cap="none" strike="noStrike">
                <a:solidFill>
                  <a:srgbClr val="3E3A36"/>
                </a:solidFill>
                <a:latin typeface="Arimo"/>
                <a:ea typeface="Arimo"/>
                <a:cs typeface="Arimo"/>
                <a:sym typeface="Arimo"/>
              </a:rPr>
              <a:t>•</a:t>
            </a:r>
            <a:endParaRPr/>
          </a:p>
        </p:txBody>
      </p:sp>
      <p:sp>
        <p:nvSpPr>
          <p:cNvPr id="101" name="Google Shape;101;p14"/>
          <p:cNvSpPr txBox="1"/>
          <p:nvPr/>
        </p:nvSpPr>
        <p:spPr>
          <a:xfrm>
            <a:off x="714375" y="4841081"/>
            <a:ext cx="5143500" cy="304800"/>
          </a:xfrm>
          <a:prstGeom prst="rect">
            <a:avLst/>
          </a:prstGeom>
          <a:noFill/>
          <a:ln>
            <a:noFill/>
          </a:ln>
        </p:spPr>
        <p:txBody>
          <a:bodyPr anchorCtr="0" anchor="t" bIns="0" lIns="66675" spcFirstLastPara="1" rIns="0" wrap="square" tIns="0">
            <a:spAutoFit/>
          </a:bodyPr>
          <a:lstStyle/>
          <a:p>
            <a:pPr indent="0" lvl="0" marL="0" marR="0" rtl="0" algn="l">
              <a:lnSpc>
                <a:spcPct val="160000"/>
              </a:lnSpc>
              <a:spcBef>
                <a:spcPts val="0"/>
              </a:spcBef>
              <a:spcAft>
                <a:spcPts val="0"/>
              </a:spcAft>
              <a:buNone/>
            </a:pPr>
            <a:r>
              <a:rPr b="0" i="0" lang="en-US" sz="1500" u="none" cap="none" strike="noStrike">
                <a:solidFill>
                  <a:srgbClr val="3E3A36"/>
                </a:solidFill>
                <a:latin typeface="Arimo"/>
                <a:ea typeface="Arimo"/>
                <a:cs typeface="Arimo"/>
                <a:sym typeface="Arimo"/>
              </a:rPr>
              <a:t>Hỗ trợ đặt lịch hẹn và mua sắm trực tuyến 24/7.</a:t>
            </a:r>
            <a:endParaRPr/>
          </a:p>
        </p:txBody>
      </p:sp>
      <p:sp>
        <p:nvSpPr>
          <p:cNvPr id="102" name="Google Shape;102;p14"/>
          <p:cNvSpPr txBox="1"/>
          <p:nvPr/>
        </p:nvSpPr>
        <p:spPr>
          <a:xfrm>
            <a:off x="647700" y="5260181"/>
            <a:ext cx="66675" cy="3048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0" i="0" lang="en-US" sz="1500" u="none" cap="none" strike="noStrike">
                <a:solidFill>
                  <a:srgbClr val="3E3A36"/>
                </a:solidFill>
                <a:latin typeface="Arimo"/>
                <a:ea typeface="Arimo"/>
                <a:cs typeface="Arimo"/>
                <a:sym typeface="Arimo"/>
              </a:rPr>
              <a:t>•</a:t>
            </a:r>
            <a:endParaRPr/>
          </a:p>
        </p:txBody>
      </p:sp>
      <p:sp>
        <p:nvSpPr>
          <p:cNvPr id="103" name="Google Shape;103;p14"/>
          <p:cNvSpPr txBox="1"/>
          <p:nvPr/>
        </p:nvSpPr>
        <p:spPr>
          <a:xfrm>
            <a:off x="714375" y="5260181"/>
            <a:ext cx="5143500" cy="304800"/>
          </a:xfrm>
          <a:prstGeom prst="rect">
            <a:avLst/>
          </a:prstGeom>
          <a:noFill/>
          <a:ln>
            <a:noFill/>
          </a:ln>
        </p:spPr>
        <p:txBody>
          <a:bodyPr anchorCtr="0" anchor="t" bIns="0" lIns="66675" spcFirstLastPara="1" rIns="0" wrap="square" tIns="0">
            <a:spAutoFit/>
          </a:bodyPr>
          <a:lstStyle/>
          <a:p>
            <a:pPr indent="0" lvl="0" marL="0" marR="0" rtl="0" algn="l">
              <a:lnSpc>
                <a:spcPct val="160000"/>
              </a:lnSpc>
              <a:spcBef>
                <a:spcPts val="0"/>
              </a:spcBef>
              <a:spcAft>
                <a:spcPts val="0"/>
              </a:spcAft>
              <a:buNone/>
            </a:pPr>
            <a:r>
              <a:rPr b="0" i="0" lang="en-US" sz="1500" u="none" cap="none" strike="noStrike">
                <a:solidFill>
                  <a:srgbClr val="3E3A36"/>
                </a:solidFill>
                <a:latin typeface="Arimo"/>
                <a:ea typeface="Arimo"/>
                <a:cs typeface="Arimo"/>
                <a:sym typeface="Arimo"/>
              </a:rPr>
              <a:t>Công cụ đắc lực cho nhân viên và admin quản lý công việc.</a:t>
            </a:r>
            <a:endParaRPr/>
          </a:p>
        </p:txBody>
      </p:sp>
      <p:sp>
        <p:nvSpPr>
          <p:cNvPr id="104" name="Google Shape;104;p14"/>
          <p:cNvSpPr txBox="1"/>
          <p:nvPr/>
        </p:nvSpPr>
        <p:spPr>
          <a:xfrm>
            <a:off x="666750" y="476250"/>
            <a:ext cx="11525250" cy="54858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1" i="0" lang="en-US" sz="3600" u="none" cap="none" strike="noStrike">
                <a:solidFill>
                  <a:srgbClr val="5C554E"/>
                </a:solidFill>
                <a:latin typeface="Arimo"/>
                <a:ea typeface="Arimo"/>
                <a:cs typeface="Arimo"/>
                <a:sym typeface="Arimo"/>
              </a:rPr>
              <a:t>Tổng Quan Dự Án</a:t>
            </a:r>
            <a:endParaRPr/>
          </a:p>
        </p:txBody>
      </p:sp>
      <p:sp>
        <p:nvSpPr>
          <p:cNvPr id="105" name="Google Shape;105;p14"/>
          <p:cNvSpPr/>
          <p:nvPr/>
        </p:nvSpPr>
        <p:spPr>
          <a:xfrm>
            <a:off x="476250" y="476250"/>
            <a:ext cx="57150" cy="548580"/>
          </a:xfrm>
          <a:prstGeom prst="rect">
            <a:avLst/>
          </a:prstGeom>
          <a:solidFill>
            <a:srgbClr val="D4A37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3DD"/>
        </a:solidFill>
      </p:bgPr>
    </p:bg>
    <p:spTree>
      <p:nvGrpSpPr>
        <p:cNvPr id="109" name="Shape 109"/>
        <p:cNvGrpSpPr/>
        <p:nvPr/>
      </p:nvGrpSpPr>
      <p:grpSpPr>
        <a:xfrm>
          <a:off x="0" y="0"/>
          <a:ext cx="0" cy="0"/>
          <a:chOff x="0" y="0"/>
          <a:chExt cx="0" cy="0"/>
        </a:xfrm>
      </p:grpSpPr>
      <p:pic>
        <p:nvPicPr>
          <p:cNvPr descr="image.png" id="110" name="Google Shape;110;p15"/>
          <p:cNvPicPr preferRelativeResize="0"/>
          <p:nvPr/>
        </p:nvPicPr>
        <p:blipFill rotWithShape="1">
          <a:blip r:embed="rId3">
            <a:alphaModFix/>
          </a:blip>
          <a:srcRect b="0" l="0" r="0" t="0"/>
          <a:stretch/>
        </p:blipFill>
        <p:spPr>
          <a:xfrm>
            <a:off x="476250" y="2283172"/>
            <a:ext cx="2595562" cy="3221235"/>
          </a:xfrm>
          <a:prstGeom prst="rect">
            <a:avLst/>
          </a:prstGeom>
          <a:noFill/>
          <a:ln>
            <a:noFill/>
          </a:ln>
        </p:spPr>
      </p:pic>
      <p:pic>
        <p:nvPicPr>
          <p:cNvPr descr="image.png" id="111" name="Google Shape;111;p15"/>
          <p:cNvPicPr preferRelativeResize="0"/>
          <p:nvPr/>
        </p:nvPicPr>
        <p:blipFill rotWithShape="1">
          <a:blip r:embed="rId4">
            <a:alphaModFix/>
          </a:blip>
          <a:srcRect b="0" l="0" r="0" t="0"/>
          <a:stretch/>
        </p:blipFill>
        <p:spPr>
          <a:xfrm>
            <a:off x="3357562" y="2283172"/>
            <a:ext cx="2595562" cy="3221235"/>
          </a:xfrm>
          <a:prstGeom prst="rect">
            <a:avLst/>
          </a:prstGeom>
          <a:noFill/>
          <a:ln>
            <a:noFill/>
          </a:ln>
        </p:spPr>
      </p:pic>
      <p:pic>
        <p:nvPicPr>
          <p:cNvPr descr="image.png" id="112" name="Google Shape;112;p15"/>
          <p:cNvPicPr preferRelativeResize="0"/>
          <p:nvPr/>
        </p:nvPicPr>
        <p:blipFill rotWithShape="1">
          <a:blip r:embed="rId5">
            <a:alphaModFix/>
          </a:blip>
          <a:srcRect b="0" l="0" r="0" t="0"/>
          <a:stretch/>
        </p:blipFill>
        <p:spPr>
          <a:xfrm>
            <a:off x="6238875" y="2283172"/>
            <a:ext cx="2595562" cy="3221235"/>
          </a:xfrm>
          <a:prstGeom prst="rect">
            <a:avLst/>
          </a:prstGeom>
          <a:noFill/>
          <a:ln>
            <a:noFill/>
          </a:ln>
        </p:spPr>
      </p:pic>
      <p:pic>
        <p:nvPicPr>
          <p:cNvPr descr="image.png" id="113" name="Google Shape;113;p15"/>
          <p:cNvPicPr preferRelativeResize="0"/>
          <p:nvPr/>
        </p:nvPicPr>
        <p:blipFill rotWithShape="1">
          <a:blip r:embed="rId6">
            <a:alphaModFix/>
          </a:blip>
          <a:srcRect b="0" l="0" r="0" t="0"/>
          <a:stretch/>
        </p:blipFill>
        <p:spPr>
          <a:xfrm>
            <a:off x="9120187" y="2283172"/>
            <a:ext cx="2595562" cy="3221235"/>
          </a:xfrm>
          <a:prstGeom prst="rect">
            <a:avLst/>
          </a:prstGeom>
          <a:noFill/>
          <a:ln>
            <a:noFill/>
          </a:ln>
        </p:spPr>
      </p:pic>
      <p:pic>
        <p:nvPicPr>
          <p:cNvPr descr="image.png" id="114" name="Google Shape;114;p15"/>
          <p:cNvPicPr preferRelativeResize="0"/>
          <p:nvPr/>
        </p:nvPicPr>
        <p:blipFill rotWithShape="1">
          <a:blip r:embed="rId7">
            <a:alphaModFix/>
          </a:blip>
          <a:srcRect b="0" l="0" r="0" t="0"/>
          <a:stretch/>
        </p:blipFill>
        <p:spPr>
          <a:xfrm>
            <a:off x="1345406" y="2578447"/>
            <a:ext cx="857250" cy="857250"/>
          </a:xfrm>
          <a:prstGeom prst="rect">
            <a:avLst/>
          </a:prstGeom>
          <a:noFill/>
          <a:ln>
            <a:noFill/>
          </a:ln>
        </p:spPr>
      </p:pic>
      <p:sp>
        <p:nvSpPr>
          <p:cNvPr id="115" name="Google Shape;115;p15"/>
          <p:cNvSpPr txBox="1"/>
          <p:nvPr/>
        </p:nvSpPr>
        <p:spPr>
          <a:xfrm>
            <a:off x="868918" y="3626197"/>
            <a:ext cx="1810226" cy="27429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1" i="0" lang="en-US" sz="1800" u="none" cap="none" strike="noStrike">
                <a:solidFill>
                  <a:srgbClr val="3E3A36"/>
                </a:solidFill>
                <a:latin typeface="Arimo"/>
                <a:ea typeface="Arimo"/>
                <a:cs typeface="Arimo"/>
                <a:sym typeface="Arimo"/>
              </a:rPr>
              <a:t>Khách Vãng Lai</a:t>
            </a:r>
            <a:endParaRPr/>
          </a:p>
        </p:txBody>
      </p:sp>
      <p:sp>
        <p:nvSpPr>
          <p:cNvPr id="116" name="Google Shape;116;p15"/>
          <p:cNvSpPr txBox="1"/>
          <p:nvPr/>
        </p:nvSpPr>
        <p:spPr>
          <a:xfrm>
            <a:off x="771525" y="4214812"/>
            <a:ext cx="2005012" cy="822870"/>
          </a:xfrm>
          <a:prstGeom prst="rect">
            <a:avLst/>
          </a:prstGeom>
          <a:noFill/>
          <a:ln>
            <a:noFill/>
          </a:ln>
        </p:spPr>
        <p:txBody>
          <a:bodyPr anchorCtr="0" anchor="t" bIns="0" lIns="0" spcFirstLastPara="1" rIns="0" wrap="square" tIns="0">
            <a:spAutoFit/>
          </a:bodyPr>
          <a:lstStyle/>
          <a:p>
            <a:pPr indent="0" lvl="0" marL="0" marR="0" rtl="0" algn="ctr">
              <a:lnSpc>
                <a:spcPct val="160000"/>
              </a:lnSpc>
              <a:spcBef>
                <a:spcPts val="0"/>
              </a:spcBef>
              <a:spcAft>
                <a:spcPts val="0"/>
              </a:spcAft>
              <a:buNone/>
            </a:pPr>
            <a:r>
              <a:rPr b="0" i="0" lang="en-US" sz="1350" u="none" cap="none" strike="noStrike">
                <a:solidFill>
                  <a:srgbClr val="6B665F"/>
                </a:solidFill>
                <a:latin typeface="Arimo"/>
                <a:ea typeface="Arimo"/>
                <a:cs typeface="Arimo"/>
                <a:sym typeface="Arimo"/>
              </a:rPr>
              <a:t>Khách tham quan, tìm hiểu dịch vụ và sản phẩm nhưng chưa có tài khoản.</a:t>
            </a:r>
            <a:endParaRPr/>
          </a:p>
        </p:txBody>
      </p:sp>
      <p:pic>
        <p:nvPicPr>
          <p:cNvPr descr="image.png" id="117" name="Google Shape;117;p15"/>
          <p:cNvPicPr preferRelativeResize="0"/>
          <p:nvPr/>
        </p:nvPicPr>
        <p:blipFill rotWithShape="1">
          <a:blip r:embed="rId8">
            <a:alphaModFix/>
          </a:blip>
          <a:srcRect b="0" l="0" r="0" t="0"/>
          <a:stretch/>
        </p:blipFill>
        <p:spPr>
          <a:xfrm>
            <a:off x="4226718" y="2578447"/>
            <a:ext cx="857250" cy="857250"/>
          </a:xfrm>
          <a:prstGeom prst="rect">
            <a:avLst/>
          </a:prstGeom>
          <a:noFill/>
          <a:ln>
            <a:noFill/>
          </a:ln>
        </p:spPr>
      </p:pic>
      <p:sp>
        <p:nvSpPr>
          <p:cNvPr id="118" name="Google Shape;118;p15"/>
          <p:cNvSpPr txBox="1"/>
          <p:nvPr/>
        </p:nvSpPr>
        <p:spPr>
          <a:xfrm>
            <a:off x="3955256" y="3626197"/>
            <a:ext cx="1400175" cy="27429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1" i="0" lang="en-US" sz="1800" u="none" cap="none" strike="noStrike">
                <a:solidFill>
                  <a:srgbClr val="3E3A36"/>
                </a:solidFill>
                <a:latin typeface="Arimo"/>
                <a:ea typeface="Arimo"/>
                <a:cs typeface="Arimo"/>
                <a:sym typeface="Arimo"/>
              </a:rPr>
              <a:t>Khách Hàng</a:t>
            </a:r>
            <a:endParaRPr/>
          </a:p>
        </p:txBody>
      </p:sp>
      <p:sp>
        <p:nvSpPr>
          <p:cNvPr id="119" name="Google Shape;119;p15"/>
          <p:cNvSpPr txBox="1"/>
          <p:nvPr/>
        </p:nvSpPr>
        <p:spPr>
          <a:xfrm>
            <a:off x="3652837" y="4214812"/>
            <a:ext cx="2005012" cy="822870"/>
          </a:xfrm>
          <a:prstGeom prst="rect">
            <a:avLst/>
          </a:prstGeom>
          <a:noFill/>
          <a:ln>
            <a:noFill/>
          </a:ln>
        </p:spPr>
        <p:txBody>
          <a:bodyPr anchorCtr="0" anchor="t" bIns="0" lIns="0" spcFirstLastPara="1" rIns="0" wrap="square" tIns="0">
            <a:spAutoFit/>
          </a:bodyPr>
          <a:lstStyle/>
          <a:p>
            <a:pPr indent="0" lvl="0" marL="0" marR="0" rtl="0" algn="ctr">
              <a:lnSpc>
                <a:spcPct val="160000"/>
              </a:lnSpc>
              <a:spcBef>
                <a:spcPts val="0"/>
              </a:spcBef>
              <a:spcAft>
                <a:spcPts val="0"/>
              </a:spcAft>
              <a:buNone/>
            </a:pPr>
            <a:r>
              <a:rPr b="0" i="0" lang="en-US" sz="1350" u="none" cap="none" strike="noStrike">
                <a:solidFill>
                  <a:srgbClr val="6B665F"/>
                </a:solidFill>
                <a:latin typeface="Arimo"/>
                <a:ea typeface="Arimo"/>
                <a:cs typeface="Arimo"/>
                <a:sym typeface="Arimo"/>
              </a:rPr>
              <a:t>Người dùng đã đăng ký, sử dụng tính năng đặt lịch và mua hàng.</a:t>
            </a:r>
            <a:endParaRPr/>
          </a:p>
        </p:txBody>
      </p:sp>
      <p:pic>
        <p:nvPicPr>
          <p:cNvPr descr="image.png" id="120" name="Google Shape;120;p15"/>
          <p:cNvPicPr preferRelativeResize="0"/>
          <p:nvPr/>
        </p:nvPicPr>
        <p:blipFill rotWithShape="1">
          <a:blip r:embed="rId9">
            <a:alphaModFix/>
          </a:blip>
          <a:srcRect b="0" l="0" r="0" t="0"/>
          <a:stretch/>
        </p:blipFill>
        <p:spPr>
          <a:xfrm>
            <a:off x="7108031" y="2578447"/>
            <a:ext cx="857250" cy="857250"/>
          </a:xfrm>
          <a:prstGeom prst="rect">
            <a:avLst/>
          </a:prstGeom>
          <a:noFill/>
          <a:ln>
            <a:noFill/>
          </a:ln>
        </p:spPr>
      </p:pic>
      <p:sp>
        <p:nvSpPr>
          <p:cNvPr id="121" name="Google Shape;121;p15"/>
          <p:cNvSpPr txBox="1"/>
          <p:nvPr/>
        </p:nvSpPr>
        <p:spPr>
          <a:xfrm>
            <a:off x="6946582" y="3626197"/>
            <a:ext cx="1180147" cy="27429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1" i="0" lang="en-US" sz="1800" u="none" cap="none" strike="noStrike">
                <a:solidFill>
                  <a:srgbClr val="3E3A36"/>
                </a:solidFill>
                <a:latin typeface="Arimo"/>
                <a:ea typeface="Arimo"/>
                <a:cs typeface="Arimo"/>
                <a:sym typeface="Arimo"/>
              </a:rPr>
              <a:t>Nhân Viên</a:t>
            </a:r>
            <a:endParaRPr/>
          </a:p>
        </p:txBody>
      </p:sp>
      <p:sp>
        <p:nvSpPr>
          <p:cNvPr id="122" name="Google Shape;122;p15"/>
          <p:cNvSpPr txBox="1"/>
          <p:nvPr/>
        </p:nvSpPr>
        <p:spPr>
          <a:xfrm>
            <a:off x="6534150" y="4214812"/>
            <a:ext cx="2005012" cy="822870"/>
          </a:xfrm>
          <a:prstGeom prst="rect">
            <a:avLst/>
          </a:prstGeom>
          <a:noFill/>
          <a:ln>
            <a:noFill/>
          </a:ln>
        </p:spPr>
        <p:txBody>
          <a:bodyPr anchorCtr="0" anchor="t" bIns="0" lIns="0" spcFirstLastPara="1" rIns="0" wrap="square" tIns="0">
            <a:spAutoFit/>
          </a:bodyPr>
          <a:lstStyle/>
          <a:p>
            <a:pPr indent="0" lvl="0" marL="0" marR="0" rtl="0" algn="ctr">
              <a:lnSpc>
                <a:spcPct val="160000"/>
              </a:lnSpc>
              <a:spcBef>
                <a:spcPts val="0"/>
              </a:spcBef>
              <a:spcAft>
                <a:spcPts val="0"/>
              </a:spcAft>
              <a:buNone/>
            </a:pPr>
            <a:r>
              <a:rPr b="0" i="0" lang="en-US" sz="1350" u="none" cap="none" strike="noStrike">
                <a:solidFill>
                  <a:srgbClr val="6B665F"/>
                </a:solidFill>
                <a:latin typeface="Arimo"/>
                <a:ea typeface="Arimo"/>
                <a:cs typeface="Arimo"/>
                <a:sym typeface="Arimo"/>
              </a:rPr>
              <a:t>Quản lý lịch hẹn, đơn hàng và hỗ trợ khách trực tiếp tại salon.</a:t>
            </a:r>
            <a:endParaRPr/>
          </a:p>
        </p:txBody>
      </p:sp>
      <p:pic>
        <p:nvPicPr>
          <p:cNvPr descr="image.png" id="123" name="Google Shape;123;p15"/>
          <p:cNvPicPr preferRelativeResize="0"/>
          <p:nvPr/>
        </p:nvPicPr>
        <p:blipFill rotWithShape="1">
          <a:blip r:embed="rId7">
            <a:alphaModFix/>
          </a:blip>
          <a:srcRect b="0" l="0" r="0" t="0"/>
          <a:stretch/>
        </p:blipFill>
        <p:spPr>
          <a:xfrm>
            <a:off x="9989343" y="2578447"/>
            <a:ext cx="857250" cy="857250"/>
          </a:xfrm>
          <a:prstGeom prst="rect">
            <a:avLst/>
          </a:prstGeom>
          <a:noFill/>
          <a:ln>
            <a:noFill/>
          </a:ln>
        </p:spPr>
      </p:pic>
      <p:sp>
        <p:nvSpPr>
          <p:cNvPr id="124" name="Google Shape;124;p15"/>
          <p:cNvSpPr txBox="1"/>
          <p:nvPr/>
        </p:nvSpPr>
        <p:spPr>
          <a:xfrm>
            <a:off x="10042921" y="3626197"/>
            <a:ext cx="750093" cy="27429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1" i="0" lang="en-US" sz="1800" u="none" cap="none" strike="noStrike">
                <a:solidFill>
                  <a:srgbClr val="3E3A36"/>
                </a:solidFill>
                <a:latin typeface="Arimo"/>
                <a:ea typeface="Arimo"/>
                <a:cs typeface="Arimo"/>
                <a:sym typeface="Arimo"/>
              </a:rPr>
              <a:t>Admin</a:t>
            </a:r>
            <a:endParaRPr/>
          </a:p>
        </p:txBody>
      </p:sp>
      <p:sp>
        <p:nvSpPr>
          <p:cNvPr id="125" name="Google Shape;125;p15"/>
          <p:cNvSpPr txBox="1"/>
          <p:nvPr/>
        </p:nvSpPr>
        <p:spPr>
          <a:xfrm>
            <a:off x="9415462" y="4214812"/>
            <a:ext cx="2005012" cy="822870"/>
          </a:xfrm>
          <a:prstGeom prst="rect">
            <a:avLst/>
          </a:prstGeom>
          <a:noFill/>
          <a:ln>
            <a:noFill/>
          </a:ln>
        </p:spPr>
        <p:txBody>
          <a:bodyPr anchorCtr="0" anchor="t" bIns="0" lIns="0" spcFirstLastPara="1" rIns="0" wrap="square" tIns="0">
            <a:spAutoFit/>
          </a:bodyPr>
          <a:lstStyle/>
          <a:p>
            <a:pPr indent="0" lvl="0" marL="0" marR="0" rtl="0" algn="ctr">
              <a:lnSpc>
                <a:spcPct val="160000"/>
              </a:lnSpc>
              <a:spcBef>
                <a:spcPts val="0"/>
              </a:spcBef>
              <a:spcAft>
                <a:spcPts val="0"/>
              </a:spcAft>
              <a:buNone/>
            </a:pPr>
            <a:r>
              <a:rPr b="0" i="0" lang="en-US" sz="1350" u="none" cap="none" strike="noStrike">
                <a:solidFill>
                  <a:srgbClr val="6B665F"/>
                </a:solidFill>
                <a:latin typeface="Arimo"/>
                <a:ea typeface="Arimo"/>
                <a:cs typeface="Arimo"/>
                <a:sym typeface="Arimo"/>
              </a:rPr>
              <a:t>Chủ sở hữu, quản lý toàn bộ hệ thống, nhân sự và báo cáo doanh thu.</a:t>
            </a:r>
            <a:endParaRPr/>
          </a:p>
        </p:txBody>
      </p:sp>
      <p:pic>
        <p:nvPicPr>
          <p:cNvPr descr="image.png" id="126" name="Google Shape;126;p15"/>
          <p:cNvPicPr preferRelativeResize="0"/>
          <p:nvPr/>
        </p:nvPicPr>
        <p:blipFill rotWithShape="1">
          <a:blip r:embed="rId10">
            <a:alphaModFix/>
          </a:blip>
          <a:srcRect b="0" l="0" r="0" t="0"/>
          <a:stretch/>
        </p:blipFill>
        <p:spPr>
          <a:xfrm>
            <a:off x="1574006" y="2778472"/>
            <a:ext cx="400050" cy="457200"/>
          </a:xfrm>
          <a:prstGeom prst="rect">
            <a:avLst/>
          </a:prstGeom>
          <a:noFill/>
          <a:ln>
            <a:noFill/>
          </a:ln>
        </p:spPr>
      </p:pic>
      <p:pic>
        <p:nvPicPr>
          <p:cNvPr descr="image.png" id="127" name="Google Shape;127;p15"/>
          <p:cNvPicPr preferRelativeResize="0"/>
          <p:nvPr/>
        </p:nvPicPr>
        <p:blipFill rotWithShape="1">
          <a:blip r:embed="rId11">
            <a:alphaModFix/>
          </a:blip>
          <a:srcRect b="0" l="0" r="0" t="0"/>
          <a:stretch/>
        </p:blipFill>
        <p:spPr>
          <a:xfrm>
            <a:off x="4369593" y="2778472"/>
            <a:ext cx="571500" cy="457200"/>
          </a:xfrm>
          <a:prstGeom prst="rect">
            <a:avLst/>
          </a:prstGeom>
          <a:noFill/>
          <a:ln>
            <a:noFill/>
          </a:ln>
        </p:spPr>
      </p:pic>
      <p:pic>
        <p:nvPicPr>
          <p:cNvPr descr="image.png" id="128" name="Google Shape;128;p15"/>
          <p:cNvPicPr preferRelativeResize="0"/>
          <p:nvPr/>
        </p:nvPicPr>
        <p:blipFill rotWithShape="1">
          <a:blip r:embed="rId12">
            <a:alphaModFix/>
          </a:blip>
          <a:srcRect b="0" l="0" r="0" t="0"/>
          <a:stretch/>
        </p:blipFill>
        <p:spPr>
          <a:xfrm>
            <a:off x="7308056" y="2778472"/>
            <a:ext cx="457200" cy="457200"/>
          </a:xfrm>
          <a:prstGeom prst="rect">
            <a:avLst/>
          </a:prstGeom>
          <a:noFill/>
          <a:ln>
            <a:noFill/>
          </a:ln>
        </p:spPr>
      </p:pic>
      <p:pic>
        <p:nvPicPr>
          <p:cNvPr descr="image.png" id="129" name="Google Shape;129;p15"/>
          <p:cNvPicPr preferRelativeResize="0"/>
          <p:nvPr/>
        </p:nvPicPr>
        <p:blipFill rotWithShape="1">
          <a:blip r:embed="rId13">
            <a:alphaModFix/>
          </a:blip>
          <a:srcRect b="0" l="0" r="0" t="0"/>
          <a:stretch/>
        </p:blipFill>
        <p:spPr>
          <a:xfrm>
            <a:off x="10217943" y="2778472"/>
            <a:ext cx="400050" cy="457200"/>
          </a:xfrm>
          <a:prstGeom prst="rect">
            <a:avLst/>
          </a:prstGeom>
          <a:noFill/>
          <a:ln>
            <a:noFill/>
          </a:ln>
        </p:spPr>
      </p:pic>
      <p:sp>
        <p:nvSpPr>
          <p:cNvPr id="130" name="Google Shape;130;p15"/>
          <p:cNvSpPr txBox="1"/>
          <p:nvPr/>
        </p:nvSpPr>
        <p:spPr>
          <a:xfrm>
            <a:off x="666750" y="476250"/>
            <a:ext cx="11525250" cy="54858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1" i="0" lang="en-US" sz="3600" u="none" cap="none" strike="noStrike">
                <a:solidFill>
                  <a:srgbClr val="5C554E"/>
                </a:solidFill>
                <a:latin typeface="Arimo"/>
                <a:ea typeface="Arimo"/>
                <a:cs typeface="Arimo"/>
                <a:sym typeface="Arimo"/>
              </a:rPr>
              <a:t>Đối Tượng Sử Dụng</a:t>
            </a:r>
            <a:endParaRPr/>
          </a:p>
        </p:txBody>
      </p:sp>
      <p:sp>
        <p:nvSpPr>
          <p:cNvPr id="131" name="Google Shape;131;p15"/>
          <p:cNvSpPr/>
          <p:nvPr/>
        </p:nvSpPr>
        <p:spPr>
          <a:xfrm>
            <a:off x="476250" y="476250"/>
            <a:ext cx="57150" cy="548580"/>
          </a:xfrm>
          <a:prstGeom prst="rect">
            <a:avLst/>
          </a:prstGeom>
          <a:solidFill>
            <a:srgbClr val="D4A37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3DD"/>
        </a:solidFill>
      </p:bgPr>
    </p:bg>
    <p:spTree>
      <p:nvGrpSpPr>
        <p:cNvPr id="135" name="Shape 135"/>
        <p:cNvGrpSpPr/>
        <p:nvPr/>
      </p:nvGrpSpPr>
      <p:grpSpPr>
        <a:xfrm>
          <a:off x="0" y="0"/>
          <a:ext cx="0" cy="0"/>
          <a:chOff x="0" y="0"/>
          <a:chExt cx="0" cy="0"/>
        </a:xfrm>
      </p:grpSpPr>
      <p:pic>
        <p:nvPicPr>
          <p:cNvPr descr="image.png" id="136" name="Google Shape;136;p16"/>
          <p:cNvPicPr preferRelativeResize="0"/>
          <p:nvPr/>
        </p:nvPicPr>
        <p:blipFill rotWithShape="1">
          <a:blip r:embed="rId3">
            <a:alphaModFix/>
          </a:blip>
          <a:srcRect b="0" l="0" r="0" t="0"/>
          <a:stretch/>
        </p:blipFill>
        <p:spPr>
          <a:xfrm>
            <a:off x="476250" y="1974502"/>
            <a:ext cx="3555950" cy="3838426"/>
          </a:xfrm>
          <a:prstGeom prst="rect">
            <a:avLst/>
          </a:prstGeom>
          <a:noFill/>
          <a:ln>
            <a:noFill/>
          </a:ln>
        </p:spPr>
      </p:pic>
      <p:pic>
        <p:nvPicPr>
          <p:cNvPr descr="image.png" id="137" name="Google Shape;137;p16"/>
          <p:cNvPicPr preferRelativeResize="0"/>
          <p:nvPr/>
        </p:nvPicPr>
        <p:blipFill rotWithShape="1">
          <a:blip r:embed="rId4">
            <a:alphaModFix/>
          </a:blip>
          <a:srcRect b="0" l="0" r="0" t="0"/>
          <a:stretch/>
        </p:blipFill>
        <p:spPr>
          <a:xfrm>
            <a:off x="4317950" y="1974502"/>
            <a:ext cx="3555950" cy="3838426"/>
          </a:xfrm>
          <a:prstGeom prst="rect">
            <a:avLst/>
          </a:prstGeom>
          <a:noFill/>
          <a:ln>
            <a:noFill/>
          </a:ln>
        </p:spPr>
      </p:pic>
      <p:pic>
        <p:nvPicPr>
          <p:cNvPr descr="image.png" id="138" name="Google Shape;138;p16"/>
          <p:cNvPicPr preferRelativeResize="0"/>
          <p:nvPr/>
        </p:nvPicPr>
        <p:blipFill rotWithShape="1">
          <a:blip r:embed="rId5">
            <a:alphaModFix/>
          </a:blip>
          <a:srcRect b="0" l="0" r="0" t="0"/>
          <a:stretch/>
        </p:blipFill>
        <p:spPr>
          <a:xfrm>
            <a:off x="8159650" y="1974502"/>
            <a:ext cx="3555950" cy="3838426"/>
          </a:xfrm>
          <a:prstGeom prst="rect">
            <a:avLst/>
          </a:prstGeom>
          <a:noFill/>
          <a:ln>
            <a:noFill/>
          </a:ln>
        </p:spPr>
      </p:pic>
      <p:pic>
        <p:nvPicPr>
          <p:cNvPr descr="image.png" id="139" name="Google Shape;139;p16"/>
          <p:cNvPicPr preferRelativeResize="0"/>
          <p:nvPr/>
        </p:nvPicPr>
        <p:blipFill rotWithShape="1">
          <a:blip r:embed="rId6">
            <a:alphaModFix/>
          </a:blip>
          <a:srcRect b="0" l="0" r="0" t="0"/>
          <a:stretch/>
        </p:blipFill>
        <p:spPr>
          <a:xfrm>
            <a:off x="1825525" y="2269777"/>
            <a:ext cx="857250" cy="857250"/>
          </a:xfrm>
          <a:prstGeom prst="rect">
            <a:avLst/>
          </a:prstGeom>
          <a:noFill/>
          <a:ln>
            <a:noFill/>
          </a:ln>
        </p:spPr>
      </p:pic>
      <p:sp>
        <p:nvSpPr>
          <p:cNvPr id="140" name="Google Shape;140;p16"/>
          <p:cNvSpPr txBox="1"/>
          <p:nvPr/>
        </p:nvSpPr>
        <p:spPr>
          <a:xfrm>
            <a:off x="1729085" y="3317527"/>
            <a:ext cx="1050131" cy="27429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1" i="0" lang="en-US" sz="1800" u="none" cap="none" strike="noStrike">
                <a:solidFill>
                  <a:srgbClr val="3E3A36"/>
                </a:solidFill>
                <a:latin typeface="Arimo"/>
                <a:ea typeface="Arimo"/>
                <a:cs typeface="Arimo"/>
                <a:sym typeface="Arimo"/>
              </a:rPr>
              <a:t>Frontend</a:t>
            </a:r>
            <a:endParaRPr/>
          </a:p>
        </p:txBody>
      </p:sp>
      <p:sp>
        <p:nvSpPr>
          <p:cNvPr id="141" name="Google Shape;141;p16"/>
          <p:cNvSpPr txBox="1"/>
          <p:nvPr/>
        </p:nvSpPr>
        <p:spPr>
          <a:xfrm>
            <a:off x="1825603" y="3892625"/>
            <a:ext cx="857100" cy="207900"/>
          </a:xfrm>
          <a:prstGeom prst="rect">
            <a:avLst/>
          </a:prstGeom>
          <a:noFill/>
          <a:ln>
            <a:noFill/>
          </a:ln>
        </p:spPr>
        <p:txBody>
          <a:bodyPr anchorCtr="0" anchor="t" bIns="0" lIns="0" spcFirstLastPara="1" rIns="0" wrap="square" tIns="0">
            <a:spAutoFit/>
          </a:bodyPr>
          <a:lstStyle/>
          <a:p>
            <a:pPr indent="0" lvl="0" marL="0" marR="0" rtl="0" algn="ctr">
              <a:lnSpc>
                <a:spcPct val="160000"/>
              </a:lnSpc>
              <a:spcBef>
                <a:spcPts val="0"/>
              </a:spcBef>
              <a:spcAft>
                <a:spcPts val="0"/>
              </a:spcAft>
              <a:buNone/>
            </a:pPr>
            <a:r>
              <a:rPr b="1" i="0" lang="en-US" sz="1350" u="none" cap="none" strike="noStrike">
                <a:solidFill>
                  <a:srgbClr val="6B665F"/>
                </a:solidFill>
                <a:latin typeface="Arimo"/>
                <a:ea typeface="Arimo"/>
                <a:cs typeface="Arimo"/>
                <a:sym typeface="Arimo"/>
              </a:rPr>
              <a:t>ReactJS</a:t>
            </a:r>
            <a:endParaRPr/>
          </a:p>
        </p:txBody>
      </p:sp>
      <p:sp>
        <p:nvSpPr>
          <p:cNvPr id="142" name="Google Shape;142;p16"/>
          <p:cNvSpPr txBox="1"/>
          <p:nvPr/>
        </p:nvSpPr>
        <p:spPr>
          <a:xfrm>
            <a:off x="771525" y="4523333"/>
            <a:ext cx="2965400" cy="822870"/>
          </a:xfrm>
          <a:prstGeom prst="rect">
            <a:avLst/>
          </a:prstGeom>
          <a:noFill/>
          <a:ln>
            <a:noFill/>
          </a:ln>
        </p:spPr>
        <p:txBody>
          <a:bodyPr anchorCtr="0" anchor="t" bIns="0" lIns="0" spcFirstLastPara="1" rIns="0" wrap="square" tIns="0">
            <a:spAutoFit/>
          </a:bodyPr>
          <a:lstStyle/>
          <a:p>
            <a:pPr indent="0" lvl="0" marL="0" marR="0" rtl="0" algn="ctr">
              <a:lnSpc>
                <a:spcPct val="160000"/>
              </a:lnSpc>
              <a:spcBef>
                <a:spcPts val="0"/>
              </a:spcBef>
              <a:spcAft>
                <a:spcPts val="0"/>
              </a:spcAft>
              <a:buNone/>
            </a:pPr>
            <a:r>
              <a:rPr b="0" i="0" lang="en-US" sz="1350" u="none" cap="none" strike="noStrike">
                <a:solidFill>
                  <a:srgbClr val="6B665F"/>
                </a:solidFill>
                <a:latin typeface="Arimo"/>
                <a:ea typeface="Arimo"/>
                <a:cs typeface="Arimo"/>
                <a:sym typeface="Arimo"/>
              </a:rPr>
              <a:t>Xây dựng giao diện người dùng (User Interface) hiện đại, mượt mà và tương tác cao.</a:t>
            </a:r>
            <a:endParaRPr/>
          </a:p>
        </p:txBody>
      </p:sp>
      <p:pic>
        <p:nvPicPr>
          <p:cNvPr descr="image.png" id="143" name="Google Shape;143;p16"/>
          <p:cNvPicPr preferRelativeResize="0"/>
          <p:nvPr/>
        </p:nvPicPr>
        <p:blipFill rotWithShape="1">
          <a:blip r:embed="rId7">
            <a:alphaModFix/>
          </a:blip>
          <a:srcRect b="0" l="0" r="0" t="0"/>
          <a:stretch/>
        </p:blipFill>
        <p:spPr>
          <a:xfrm>
            <a:off x="5667226" y="2269777"/>
            <a:ext cx="857250" cy="857250"/>
          </a:xfrm>
          <a:prstGeom prst="rect">
            <a:avLst/>
          </a:prstGeom>
          <a:noFill/>
          <a:ln>
            <a:noFill/>
          </a:ln>
        </p:spPr>
      </p:pic>
      <p:sp>
        <p:nvSpPr>
          <p:cNvPr id="144" name="Google Shape;144;p16"/>
          <p:cNvSpPr txBox="1"/>
          <p:nvPr/>
        </p:nvSpPr>
        <p:spPr>
          <a:xfrm>
            <a:off x="5600789" y="3317527"/>
            <a:ext cx="990123" cy="27429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1" i="0" lang="en-US" sz="1800" u="none" cap="none" strike="noStrike">
                <a:solidFill>
                  <a:srgbClr val="3E3A36"/>
                </a:solidFill>
                <a:latin typeface="Arimo"/>
                <a:ea typeface="Arimo"/>
                <a:cs typeface="Arimo"/>
                <a:sym typeface="Arimo"/>
              </a:rPr>
              <a:t>Backend</a:t>
            </a:r>
            <a:endParaRPr/>
          </a:p>
        </p:txBody>
      </p:sp>
      <p:sp>
        <p:nvSpPr>
          <p:cNvPr id="145" name="Google Shape;145;p16"/>
          <p:cNvSpPr txBox="1"/>
          <p:nvPr/>
        </p:nvSpPr>
        <p:spPr>
          <a:xfrm>
            <a:off x="5667229" y="3953625"/>
            <a:ext cx="857400" cy="207900"/>
          </a:xfrm>
          <a:prstGeom prst="rect">
            <a:avLst/>
          </a:prstGeom>
          <a:noFill/>
          <a:ln>
            <a:noFill/>
          </a:ln>
        </p:spPr>
        <p:txBody>
          <a:bodyPr anchorCtr="0" anchor="t" bIns="0" lIns="0" spcFirstLastPara="1" rIns="0" wrap="square" tIns="0">
            <a:spAutoFit/>
          </a:bodyPr>
          <a:lstStyle/>
          <a:p>
            <a:pPr indent="0" lvl="0" marL="0" marR="0" rtl="0" algn="ctr">
              <a:lnSpc>
                <a:spcPct val="160000"/>
              </a:lnSpc>
              <a:spcBef>
                <a:spcPts val="0"/>
              </a:spcBef>
              <a:spcAft>
                <a:spcPts val="0"/>
              </a:spcAft>
              <a:buNone/>
            </a:pPr>
            <a:r>
              <a:rPr b="1" i="0" lang="en-US" sz="1350" u="none" cap="none" strike="noStrike">
                <a:solidFill>
                  <a:srgbClr val="6B665F"/>
                </a:solidFill>
                <a:latin typeface="Arimo"/>
                <a:ea typeface="Arimo"/>
                <a:cs typeface="Arimo"/>
                <a:sym typeface="Arimo"/>
              </a:rPr>
              <a:t>Larav</a:t>
            </a:r>
            <a:r>
              <a:rPr b="1" lang="en-US" sz="1350">
                <a:solidFill>
                  <a:srgbClr val="6B665F"/>
                </a:solidFill>
                <a:latin typeface="Arimo"/>
                <a:ea typeface="Arimo"/>
                <a:cs typeface="Arimo"/>
                <a:sym typeface="Arimo"/>
              </a:rPr>
              <a:t>e</a:t>
            </a:r>
            <a:r>
              <a:rPr b="1" i="0" lang="en-US" sz="1350" u="none" cap="none" strike="noStrike">
                <a:solidFill>
                  <a:srgbClr val="6B665F"/>
                </a:solidFill>
                <a:latin typeface="Arimo"/>
                <a:ea typeface="Arimo"/>
                <a:cs typeface="Arimo"/>
                <a:sym typeface="Arimo"/>
              </a:rPr>
              <a:t>l</a:t>
            </a:r>
            <a:endParaRPr/>
          </a:p>
        </p:txBody>
      </p:sp>
      <p:sp>
        <p:nvSpPr>
          <p:cNvPr id="146" name="Google Shape;146;p16"/>
          <p:cNvSpPr txBox="1"/>
          <p:nvPr/>
        </p:nvSpPr>
        <p:spPr>
          <a:xfrm>
            <a:off x="4613225" y="4523333"/>
            <a:ext cx="2965400" cy="548580"/>
          </a:xfrm>
          <a:prstGeom prst="rect">
            <a:avLst/>
          </a:prstGeom>
          <a:noFill/>
          <a:ln>
            <a:noFill/>
          </a:ln>
        </p:spPr>
        <p:txBody>
          <a:bodyPr anchorCtr="0" anchor="t" bIns="0" lIns="0" spcFirstLastPara="1" rIns="0" wrap="square" tIns="0">
            <a:spAutoFit/>
          </a:bodyPr>
          <a:lstStyle/>
          <a:p>
            <a:pPr indent="0" lvl="0" marL="0" marR="0" rtl="0" algn="ctr">
              <a:lnSpc>
                <a:spcPct val="160000"/>
              </a:lnSpc>
              <a:spcBef>
                <a:spcPts val="0"/>
              </a:spcBef>
              <a:spcAft>
                <a:spcPts val="0"/>
              </a:spcAft>
              <a:buNone/>
            </a:pPr>
            <a:r>
              <a:rPr b="0" i="0" lang="en-US" sz="1350" u="none" cap="none" strike="noStrike">
                <a:solidFill>
                  <a:srgbClr val="6B665F"/>
                </a:solidFill>
                <a:latin typeface="Arimo"/>
                <a:ea typeface="Arimo"/>
                <a:cs typeface="Arimo"/>
                <a:sym typeface="Arimo"/>
              </a:rPr>
              <a:t>Cung cấp REST API mạnh mẽ, xử lý logic nghiệp vụ và bảo mật hệ thống.</a:t>
            </a:r>
            <a:endParaRPr/>
          </a:p>
        </p:txBody>
      </p:sp>
      <p:pic>
        <p:nvPicPr>
          <p:cNvPr descr="image.png" id="147" name="Google Shape;147;p16"/>
          <p:cNvPicPr preferRelativeResize="0"/>
          <p:nvPr/>
        </p:nvPicPr>
        <p:blipFill rotWithShape="1">
          <a:blip r:embed="rId8">
            <a:alphaModFix/>
          </a:blip>
          <a:srcRect b="0" l="0" r="0" t="0"/>
          <a:stretch/>
        </p:blipFill>
        <p:spPr>
          <a:xfrm>
            <a:off x="9508926" y="2269777"/>
            <a:ext cx="857250" cy="857250"/>
          </a:xfrm>
          <a:prstGeom prst="rect">
            <a:avLst/>
          </a:prstGeom>
          <a:noFill/>
          <a:ln>
            <a:noFill/>
          </a:ln>
        </p:spPr>
      </p:pic>
      <p:sp>
        <p:nvSpPr>
          <p:cNvPr id="148" name="Google Shape;148;p16"/>
          <p:cNvSpPr txBox="1"/>
          <p:nvPr/>
        </p:nvSpPr>
        <p:spPr>
          <a:xfrm>
            <a:off x="9412485" y="3317527"/>
            <a:ext cx="1050131" cy="27429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1" i="0" lang="en-US" sz="1800" u="none" cap="none" strike="noStrike">
                <a:solidFill>
                  <a:srgbClr val="3E3A36"/>
                </a:solidFill>
                <a:latin typeface="Arimo"/>
                <a:ea typeface="Arimo"/>
                <a:cs typeface="Arimo"/>
                <a:sym typeface="Arimo"/>
              </a:rPr>
              <a:t>Database</a:t>
            </a:r>
            <a:endParaRPr/>
          </a:p>
        </p:txBody>
      </p:sp>
      <p:sp>
        <p:nvSpPr>
          <p:cNvPr id="149" name="Google Shape;149;p16"/>
          <p:cNvSpPr txBox="1"/>
          <p:nvPr/>
        </p:nvSpPr>
        <p:spPr>
          <a:xfrm>
            <a:off x="9442549" y="3953625"/>
            <a:ext cx="990000" cy="207900"/>
          </a:xfrm>
          <a:prstGeom prst="rect">
            <a:avLst/>
          </a:prstGeom>
          <a:noFill/>
          <a:ln>
            <a:noFill/>
          </a:ln>
        </p:spPr>
        <p:txBody>
          <a:bodyPr anchorCtr="0" anchor="t" bIns="0" lIns="0" spcFirstLastPara="1" rIns="0" wrap="square" tIns="0">
            <a:spAutoFit/>
          </a:bodyPr>
          <a:lstStyle/>
          <a:p>
            <a:pPr indent="0" lvl="0" marL="0" marR="0" rtl="0" algn="ctr">
              <a:lnSpc>
                <a:spcPct val="160000"/>
              </a:lnSpc>
              <a:spcBef>
                <a:spcPts val="0"/>
              </a:spcBef>
              <a:spcAft>
                <a:spcPts val="0"/>
              </a:spcAft>
              <a:buNone/>
            </a:pPr>
            <a:r>
              <a:rPr b="1" i="0" lang="en-US" sz="1350" u="none" cap="none" strike="noStrike">
                <a:solidFill>
                  <a:srgbClr val="6B665F"/>
                </a:solidFill>
                <a:latin typeface="Arimo"/>
                <a:ea typeface="Arimo"/>
                <a:cs typeface="Arimo"/>
                <a:sym typeface="Arimo"/>
              </a:rPr>
              <a:t>MySQL</a:t>
            </a:r>
            <a:endParaRPr/>
          </a:p>
        </p:txBody>
      </p:sp>
      <p:sp>
        <p:nvSpPr>
          <p:cNvPr id="150" name="Google Shape;150;p16"/>
          <p:cNvSpPr txBox="1"/>
          <p:nvPr/>
        </p:nvSpPr>
        <p:spPr>
          <a:xfrm>
            <a:off x="8454925" y="4523333"/>
            <a:ext cx="2965400" cy="548580"/>
          </a:xfrm>
          <a:prstGeom prst="rect">
            <a:avLst/>
          </a:prstGeom>
          <a:noFill/>
          <a:ln>
            <a:noFill/>
          </a:ln>
        </p:spPr>
        <p:txBody>
          <a:bodyPr anchorCtr="0" anchor="t" bIns="0" lIns="0" spcFirstLastPara="1" rIns="0" wrap="square" tIns="0">
            <a:spAutoFit/>
          </a:bodyPr>
          <a:lstStyle/>
          <a:p>
            <a:pPr indent="0" lvl="0" marL="0" marR="0" rtl="0" algn="ctr">
              <a:lnSpc>
                <a:spcPct val="160000"/>
              </a:lnSpc>
              <a:spcBef>
                <a:spcPts val="0"/>
              </a:spcBef>
              <a:spcAft>
                <a:spcPts val="0"/>
              </a:spcAft>
              <a:buNone/>
            </a:pPr>
            <a:r>
              <a:rPr b="0" i="0" lang="en-US" sz="1350" u="none" cap="none" strike="noStrike">
                <a:solidFill>
                  <a:srgbClr val="6B665F"/>
                </a:solidFill>
                <a:latin typeface="Arimo"/>
                <a:ea typeface="Arimo"/>
                <a:cs typeface="Arimo"/>
                <a:sym typeface="Arimo"/>
              </a:rPr>
              <a:t>Lưu trữ an toàn dữ liệu người dùng, dịch vụ, lịch hẹn và lịch sử đơn hàng.</a:t>
            </a:r>
            <a:endParaRPr/>
          </a:p>
        </p:txBody>
      </p:sp>
      <p:pic>
        <p:nvPicPr>
          <p:cNvPr descr="image.png" id="151" name="Google Shape;151;p16"/>
          <p:cNvPicPr preferRelativeResize="0"/>
          <p:nvPr/>
        </p:nvPicPr>
        <p:blipFill rotWithShape="1">
          <a:blip r:embed="rId9">
            <a:alphaModFix/>
          </a:blip>
          <a:srcRect b="0" l="0" r="0" t="0"/>
          <a:stretch/>
        </p:blipFill>
        <p:spPr>
          <a:xfrm>
            <a:off x="2025550" y="2469802"/>
            <a:ext cx="457200" cy="457200"/>
          </a:xfrm>
          <a:prstGeom prst="rect">
            <a:avLst/>
          </a:prstGeom>
          <a:noFill/>
          <a:ln>
            <a:noFill/>
          </a:ln>
        </p:spPr>
      </p:pic>
      <p:pic>
        <p:nvPicPr>
          <p:cNvPr descr="image.png" id="152" name="Google Shape;152;p16"/>
          <p:cNvPicPr preferRelativeResize="0"/>
          <p:nvPr/>
        </p:nvPicPr>
        <p:blipFill rotWithShape="1">
          <a:blip r:embed="rId10">
            <a:alphaModFix/>
          </a:blip>
          <a:srcRect b="0" l="0" r="0" t="0"/>
          <a:stretch/>
        </p:blipFill>
        <p:spPr>
          <a:xfrm>
            <a:off x="5867251" y="2469802"/>
            <a:ext cx="457200" cy="457200"/>
          </a:xfrm>
          <a:prstGeom prst="rect">
            <a:avLst/>
          </a:prstGeom>
          <a:noFill/>
          <a:ln>
            <a:noFill/>
          </a:ln>
        </p:spPr>
      </p:pic>
      <p:pic>
        <p:nvPicPr>
          <p:cNvPr descr="image.png" id="153" name="Google Shape;153;p16"/>
          <p:cNvPicPr preferRelativeResize="0"/>
          <p:nvPr/>
        </p:nvPicPr>
        <p:blipFill rotWithShape="1">
          <a:blip r:embed="rId11">
            <a:alphaModFix/>
          </a:blip>
          <a:srcRect b="0" l="0" r="0" t="0"/>
          <a:stretch/>
        </p:blipFill>
        <p:spPr>
          <a:xfrm>
            <a:off x="9737526" y="2469802"/>
            <a:ext cx="400050" cy="457200"/>
          </a:xfrm>
          <a:prstGeom prst="rect">
            <a:avLst/>
          </a:prstGeom>
          <a:noFill/>
          <a:ln>
            <a:noFill/>
          </a:ln>
        </p:spPr>
      </p:pic>
      <p:sp>
        <p:nvSpPr>
          <p:cNvPr id="154" name="Google Shape;154;p16"/>
          <p:cNvSpPr txBox="1"/>
          <p:nvPr/>
        </p:nvSpPr>
        <p:spPr>
          <a:xfrm>
            <a:off x="666750" y="476250"/>
            <a:ext cx="11525250" cy="54858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1" i="0" lang="en-US" sz="3600" u="none" cap="none" strike="noStrike">
                <a:solidFill>
                  <a:srgbClr val="5C554E"/>
                </a:solidFill>
                <a:latin typeface="Arimo"/>
                <a:ea typeface="Arimo"/>
                <a:cs typeface="Arimo"/>
                <a:sym typeface="Arimo"/>
              </a:rPr>
              <a:t>Công Nghệ Áp Dụng</a:t>
            </a:r>
            <a:endParaRPr/>
          </a:p>
        </p:txBody>
      </p:sp>
      <p:sp>
        <p:nvSpPr>
          <p:cNvPr id="155" name="Google Shape;155;p16"/>
          <p:cNvSpPr/>
          <p:nvPr/>
        </p:nvSpPr>
        <p:spPr>
          <a:xfrm>
            <a:off x="476250" y="476250"/>
            <a:ext cx="57150" cy="548580"/>
          </a:xfrm>
          <a:prstGeom prst="rect">
            <a:avLst/>
          </a:prstGeom>
          <a:solidFill>
            <a:srgbClr val="D4A37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3DD"/>
        </a:solidFill>
      </p:bgPr>
    </p:bg>
    <p:spTree>
      <p:nvGrpSpPr>
        <p:cNvPr id="159" name="Shape 159"/>
        <p:cNvGrpSpPr/>
        <p:nvPr/>
      </p:nvGrpSpPr>
      <p:grpSpPr>
        <a:xfrm>
          <a:off x="0" y="0"/>
          <a:ext cx="0" cy="0"/>
          <a:chOff x="0" y="0"/>
          <a:chExt cx="0" cy="0"/>
        </a:xfrm>
      </p:grpSpPr>
      <p:sp>
        <p:nvSpPr>
          <p:cNvPr id="160" name="Google Shape;160;p17"/>
          <p:cNvSpPr txBox="1"/>
          <p:nvPr/>
        </p:nvSpPr>
        <p:spPr>
          <a:xfrm>
            <a:off x="762000" y="571500"/>
            <a:ext cx="5000625" cy="54858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1" i="0" lang="en-US" sz="3600" u="none" cap="none" strike="noStrike">
                <a:solidFill>
                  <a:srgbClr val="5C554E"/>
                </a:solidFill>
                <a:latin typeface="Arimo"/>
                <a:ea typeface="Arimo"/>
                <a:cs typeface="Arimo"/>
                <a:sym typeface="Arimo"/>
              </a:rPr>
              <a:t>Kiến Trúc Hệ Thống</a:t>
            </a:r>
            <a:endParaRPr/>
          </a:p>
        </p:txBody>
      </p:sp>
      <p:sp>
        <p:nvSpPr>
          <p:cNvPr id="161" name="Google Shape;161;p17"/>
          <p:cNvSpPr/>
          <p:nvPr/>
        </p:nvSpPr>
        <p:spPr>
          <a:xfrm>
            <a:off x="571500" y="571500"/>
            <a:ext cx="57150" cy="548580"/>
          </a:xfrm>
          <a:prstGeom prst="rect">
            <a:avLst/>
          </a:prstGeom>
          <a:solidFill>
            <a:srgbClr val="D4A37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162" name="Google Shape;162;p17"/>
          <p:cNvSpPr txBox="1"/>
          <p:nvPr/>
        </p:nvSpPr>
        <p:spPr>
          <a:xfrm>
            <a:off x="571500" y="1605557"/>
            <a:ext cx="5200650" cy="213866"/>
          </a:xfrm>
          <a:prstGeom prst="rect">
            <a:avLst/>
          </a:prstGeom>
          <a:noFill/>
          <a:ln>
            <a:noFill/>
          </a:ln>
        </p:spPr>
        <p:txBody>
          <a:bodyPr anchorCtr="0" anchor="t" bIns="0" lIns="0" spcFirstLastPara="1" rIns="0" wrap="square" tIns="0">
            <a:spAutoFit/>
          </a:bodyPr>
          <a:lstStyle/>
          <a:p>
            <a:pPr indent="0" lvl="0" marL="0" marR="0" rtl="0" algn="l">
              <a:lnSpc>
                <a:spcPct val="119943"/>
              </a:lnSpc>
              <a:spcBef>
                <a:spcPts val="0"/>
              </a:spcBef>
              <a:spcAft>
                <a:spcPts val="0"/>
              </a:spcAft>
              <a:buNone/>
            </a:pPr>
            <a:r>
              <a:rPr b="1" i="0" lang="en-US" sz="1404" u="none" cap="none" strike="noStrike">
                <a:solidFill>
                  <a:srgbClr val="3E3A36"/>
                </a:solidFill>
                <a:latin typeface="Arimo"/>
                <a:ea typeface="Arimo"/>
                <a:cs typeface="Arimo"/>
                <a:sym typeface="Arimo"/>
              </a:rPr>
              <a:t>Luồng xử lý dữ liệu (Flow)</a:t>
            </a:r>
            <a:endParaRPr/>
          </a:p>
        </p:txBody>
      </p:sp>
      <p:sp>
        <p:nvSpPr>
          <p:cNvPr id="163" name="Google Shape;163;p17"/>
          <p:cNvSpPr txBox="1"/>
          <p:nvPr/>
        </p:nvSpPr>
        <p:spPr>
          <a:xfrm>
            <a:off x="571500" y="2009923"/>
            <a:ext cx="4953000" cy="609600"/>
          </a:xfrm>
          <a:prstGeom prst="rect">
            <a:avLst/>
          </a:prstGeom>
          <a:noFill/>
          <a:ln>
            <a:noFill/>
          </a:ln>
        </p:spPr>
        <p:txBody>
          <a:bodyPr anchorCtr="0" anchor="t" bIns="0" lIns="0" spcFirstLastPara="1" rIns="0" wrap="square" tIns="0">
            <a:spAutoFit/>
          </a:bodyPr>
          <a:lstStyle/>
          <a:p>
            <a:pPr indent="0" lvl="0" marL="0" marR="0" rtl="0" algn="l">
              <a:lnSpc>
                <a:spcPct val="160000"/>
              </a:lnSpc>
              <a:spcBef>
                <a:spcPts val="0"/>
              </a:spcBef>
              <a:spcAft>
                <a:spcPts val="0"/>
              </a:spcAft>
              <a:buNone/>
            </a:pPr>
            <a:r>
              <a:rPr b="0" i="0" lang="en-US" sz="1500" u="none" cap="none" strike="noStrike">
                <a:solidFill>
                  <a:srgbClr val="3E3A36"/>
                </a:solidFill>
                <a:latin typeface="Arimo"/>
                <a:ea typeface="Arimo"/>
                <a:cs typeface="Arimo"/>
                <a:sym typeface="Arimo"/>
              </a:rPr>
              <a:t>Hệ thống hoạt động dựa trên mô hình Client-Server tiêu chuẩn:</a:t>
            </a:r>
            <a:endParaRPr/>
          </a:p>
        </p:txBody>
      </p:sp>
      <p:sp>
        <p:nvSpPr>
          <p:cNvPr id="164" name="Google Shape;164;p17"/>
          <p:cNvSpPr txBox="1"/>
          <p:nvPr/>
        </p:nvSpPr>
        <p:spPr>
          <a:xfrm>
            <a:off x="742950" y="2981473"/>
            <a:ext cx="66675" cy="3048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0" i="0" lang="en-US" sz="1500" u="none" cap="none" strike="noStrike">
                <a:solidFill>
                  <a:srgbClr val="3E3A36"/>
                </a:solidFill>
                <a:latin typeface="Arimo"/>
                <a:ea typeface="Arimo"/>
                <a:cs typeface="Arimo"/>
                <a:sym typeface="Arimo"/>
              </a:rPr>
              <a:t>•</a:t>
            </a:r>
            <a:endParaRPr/>
          </a:p>
        </p:txBody>
      </p:sp>
      <p:sp>
        <p:nvSpPr>
          <p:cNvPr id="165" name="Google Shape;165;p17"/>
          <p:cNvSpPr txBox="1"/>
          <p:nvPr/>
        </p:nvSpPr>
        <p:spPr>
          <a:xfrm>
            <a:off x="809625" y="2981473"/>
            <a:ext cx="4714875" cy="609600"/>
          </a:xfrm>
          <a:prstGeom prst="rect">
            <a:avLst/>
          </a:prstGeom>
          <a:noFill/>
          <a:ln>
            <a:noFill/>
          </a:ln>
        </p:spPr>
        <p:txBody>
          <a:bodyPr anchorCtr="0" anchor="t" bIns="0" lIns="66675" spcFirstLastPara="1" rIns="0" wrap="square" tIns="0">
            <a:spAutoFit/>
          </a:bodyPr>
          <a:lstStyle/>
          <a:p>
            <a:pPr indent="0" lvl="0" marL="0" marR="0" rtl="0" algn="l">
              <a:lnSpc>
                <a:spcPct val="160000"/>
              </a:lnSpc>
              <a:spcBef>
                <a:spcPts val="0"/>
              </a:spcBef>
              <a:spcAft>
                <a:spcPts val="0"/>
              </a:spcAft>
              <a:buNone/>
            </a:pPr>
            <a:r>
              <a:rPr b="1" i="0" lang="en-US" sz="1500" u="none" cap="none" strike="noStrike">
                <a:solidFill>
                  <a:srgbClr val="3E3A36"/>
                </a:solidFill>
                <a:latin typeface="Arimo"/>
                <a:ea typeface="Arimo"/>
                <a:cs typeface="Arimo"/>
                <a:sym typeface="Arimo"/>
              </a:rPr>
              <a:t>Frontend (ReactJS):</a:t>
            </a:r>
            <a:r>
              <a:rPr b="0" i="0" lang="en-US" sz="1500" u="none" cap="none" strike="noStrike">
                <a:solidFill>
                  <a:srgbClr val="3E3A36"/>
                </a:solidFill>
                <a:latin typeface="Arimo"/>
                <a:ea typeface="Arimo"/>
                <a:cs typeface="Arimo"/>
                <a:sym typeface="Arimo"/>
              </a:rPr>
              <a:t> Gửi yêu cầu HTTP Request thông qua thư viện Axios tới Server.</a:t>
            </a:r>
            <a:endParaRPr/>
          </a:p>
        </p:txBody>
      </p:sp>
      <p:sp>
        <p:nvSpPr>
          <p:cNvPr id="166" name="Google Shape;166;p17"/>
          <p:cNvSpPr txBox="1"/>
          <p:nvPr/>
        </p:nvSpPr>
        <p:spPr>
          <a:xfrm>
            <a:off x="742950" y="3705373"/>
            <a:ext cx="66675" cy="3048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0" i="0" lang="en-US" sz="1500" u="none" cap="none" strike="noStrike">
                <a:solidFill>
                  <a:srgbClr val="3E3A36"/>
                </a:solidFill>
                <a:latin typeface="Arimo"/>
                <a:ea typeface="Arimo"/>
                <a:cs typeface="Arimo"/>
                <a:sym typeface="Arimo"/>
              </a:rPr>
              <a:t>•</a:t>
            </a:r>
            <a:endParaRPr/>
          </a:p>
        </p:txBody>
      </p:sp>
      <p:sp>
        <p:nvSpPr>
          <p:cNvPr id="167" name="Google Shape;167;p17"/>
          <p:cNvSpPr txBox="1"/>
          <p:nvPr/>
        </p:nvSpPr>
        <p:spPr>
          <a:xfrm>
            <a:off x="809625" y="3705373"/>
            <a:ext cx="4714875" cy="914400"/>
          </a:xfrm>
          <a:prstGeom prst="rect">
            <a:avLst/>
          </a:prstGeom>
          <a:noFill/>
          <a:ln>
            <a:noFill/>
          </a:ln>
        </p:spPr>
        <p:txBody>
          <a:bodyPr anchorCtr="0" anchor="t" bIns="0" lIns="66675" spcFirstLastPara="1" rIns="0" wrap="square" tIns="0">
            <a:spAutoFit/>
          </a:bodyPr>
          <a:lstStyle/>
          <a:p>
            <a:pPr indent="0" lvl="0" marL="0" marR="0" rtl="0" algn="l">
              <a:lnSpc>
                <a:spcPct val="160000"/>
              </a:lnSpc>
              <a:spcBef>
                <a:spcPts val="0"/>
              </a:spcBef>
              <a:spcAft>
                <a:spcPts val="0"/>
              </a:spcAft>
              <a:buNone/>
            </a:pPr>
            <a:r>
              <a:rPr b="1" i="0" lang="en-US" sz="1500" u="none" cap="none" strike="noStrike">
                <a:solidFill>
                  <a:srgbClr val="3E3A36"/>
                </a:solidFill>
                <a:latin typeface="Arimo"/>
                <a:ea typeface="Arimo"/>
                <a:cs typeface="Arimo"/>
                <a:sym typeface="Arimo"/>
              </a:rPr>
              <a:t>Backend (Laravel):</a:t>
            </a:r>
            <a:r>
              <a:rPr b="0" i="0" lang="en-US" sz="1500" u="none" cap="none" strike="noStrike">
                <a:solidFill>
                  <a:srgbClr val="3E3A36"/>
                </a:solidFill>
                <a:latin typeface="Arimo"/>
                <a:ea typeface="Arimo"/>
                <a:cs typeface="Arimo"/>
                <a:sym typeface="Arimo"/>
              </a:rPr>
              <a:t> Tiếp nhận yêu cầu, xử lý logic nghiệp vụ, thực hiện truy vấn (Query) hoặc giao dịch (Transaction) với Database.</a:t>
            </a:r>
            <a:endParaRPr/>
          </a:p>
        </p:txBody>
      </p:sp>
      <p:sp>
        <p:nvSpPr>
          <p:cNvPr id="168" name="Google Shape;168;p17"/>
          <p:cNvSpPr txBox="1"/>
          <p:nvPr/>
        </p:nvSpPr>
        <p:spPr>
          <a:xfrm>
            <a:off x="742950" y="4734073"/>
            <a:ext cx="66675" cy="3048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0" i="0" lang="en-US" sz="1500" u="none" cap="none" strike="noStrike">
                <a:solidFill>
                  <a:srgbClr val="3E3A36"/>
                </a:solidFill>
                <a:latin typeface="Arimo"/>
                <a:ea typeface="Arimo"/>
                <a:cs typeface="Arimo"/>
                <a:sym typeface="Arimo"/>
              </a:rPr>
              <a:t>•</a:t>
            </a:r>
            <a:endParaRPr/>
          </a:p>
        </p:txBody>
      </p:sp>
      <p:sp>
        <p:nvSpPr>
          <p:cNvPr id="169" name="Google Shape;169;p17"/>
          <p:cNvSpPr txBox="1"/>
          <p:nvPr/>
        </p:nvSpPr>
        <p:spPr>
          <a:xfrm>
            <a:off x="809625" y="4734073"/>
            <a:ext cx="4714875" cy="609600"/>
          </a:xfrm>
          <a:prstGeom prst="rect">
            <a:avLst/>
          </a:prstGeom>
          <a:noFill/>
          <a:ln>
            <a:noFill/>
          </a:ln>
        </p:spPr>
        <p:txBody>
          <a:bodyPr anchorCtr="0" anchor="t" bIns="0" lIns="66675" spcFirstLastPara="1" rIns="0" wrap="square" tIns="0">
            <a:spAutoFit/>
          </a:bodyPr>
          <a:lstStyle/>
          <a:p>
            <a:pPr indent="0" lvl="0" marL="0" marR="0" rtl="0" algn="l">
              <a:lnSpc>
                <a:spcPct val="160000"/>
              </a:lnSpc>
              <a:spcBef>
                <a:spcPts val="0"/>
              </a:spcBef>
              <a:spcAft>
                <a:spcPts val="0"/>
              </a:spcAft>
              <a:buNone/>
            </a:pPr>
            <a:r>
              <a:rPr b="1" i="0" lang="en-US" sz="1500" u="none" cap="none" strike="noStrike">
                <a:solidFill>
                  <a:srgbClr val="3E3A36"/>
                </a:solidFill>
                <a:latin typeface="Arimo"/>
                <a:ea typeface="Arimo"/>
                <a:cs typeface="Arimo"/>
                <a:sym typeface="Arimo"/>
              </a:rPr>
              <a:t>Database (MySQL):</a:t>
            </a:r>
            <a:r>
              <a:rPr b="0" i="0" lang="en-US" sz="1500" u="none" cap="none" strike="noStrike">
                <a:solidFill>
                  <a:srgbClr val="3E3A36"/>
                </a:solidFill>
                <a:latin typeface="Arimo"/>
                <a:ea typeface="Arimo"/>
                <a:cs typeface="Arimo"/>
                <a:sym typeface="Arimo"/>
              </a:rPr>
              <a:t> Trả về dữ liệu kết quả cho Backend.</a:t>
            </a:r>
            <a:endParaRPr/>
          </a:p>
        </p:txBody>
      </p:sp>
      <p:sp>
        <p:nvSpPr>
          <p:cNvPr id="170" name="Google Shape;170;p17"/>
          <p:cNvSpPr txBox="1"/>
          <p:nvPr/>
        </p:nvSpPr>
        <p:spPr>
          <a:xfrm>
            <a:off x="742950" y="5457973"/>
            <a:ext cx="66675" cy="3048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0" i="0" lang="en-US" sz="1500" u="none" cap="none" strike="noStrike">
                <a:solidFill>
                  <a:srgbClr val="3E3A36"/>
                </a:solidFill>
                <a:latin typeface="Arimo"/>
                <a:ea typeface="Arimo"/>
                <a:cs typeface="Arimo"/>
                <a:sym typeface="Arimo"/>
              </a:rPr>
              <a:t>•</a:t>
            </a:r>
            <a:endParaRPr/>
          </a:p>
        </p:txBody>
      </p:sp>
      <p:sp>
        <p:nvSpPr>
          <p:cNvPr id="171" name="Google Shape;171;p17"/>
          <p:cNvSpPr txBox="1"/>
          <p:nvPr/>
        </p:nvSpPr>
        <p:spPr>
          <a:xfrm>
            <a:off x="809625" y="5457973"/>
            <a:ext cx="4714875" cy="609600"/>
          </a:xfrm>
          <a:prstGeom prst="rect">
            <a:avLst/>
          </a:prstGeom>
          <a:noFill/>
          <a:ln>
            <a:noFill/>
          </a:ln>
        </p:spPr>
        <p:txBody>
          <a:bodyPr anchorCtr="0" anchor="t" bIns="0" lIns="66675" spcFirstLastPara="1" rIns="0" wrap="square" tIns="0">
            <a:spAutoFit/>
          </a:bodyPr>
          <a:lstStyle/>
          <a:p>
            <a:pPr indent="0" lvl="0" marL="0" marR="0" rtl="0" algn="l">
              <a:lnSpc>
                <a:spcPct val="160000"/>
              </a:lnSpc>
              <a:spcBef>
                <a:spcPts val="0"/>
              </a:spcBef>
              <a:spcAft>
                <a:spcPts val="0"/>
              </a:spcAft>
              <a:buNone/>
            </a:pPr>
            <a:r>
              <a:rPr b="1" i="0" lang="en-US" sz="1500" u="none" cap="none" strike="noStrike">
                <a:solidFill>
                  <a:srgbClr val="3E3A36"/>
                </a:solidFill>
                <a:latin typeface="Arimo"/>
                <a:ea typeface="Arimo"/>
                <a:cs typeface="Arimo"/>
                <a:sym typeface="Arimo"/>
              </a:rPr>
              <a:t>Phản hồi:</a:t>
            </a:r>
            <a:r>
              <a:rPr b="0" i="0" lang="en-US" sz="1500" u="none" cap="none" strike="noStrike">
                <a:solidFill>
                  <a:srgbClr val="3E3A36"/>
                </a:solidFill>
                <a:latin typeface="Arimo"/>
                <a:ea typeface="Arimo"/>
                <a:cs typeface="Arimo"/>
                <a:sym typeface="Arimo"/>
              </a:rPr>
              <a:t> Backend trả về JSON Response để Frontend hiển thị giao diện (UI) cho người dùng.</a:t>
            </a:r>
            <a:endParaRPr/>
          </a:p>
        </p:txBody>
      </p:sp>
      <p:pic>
        <p:nvPicPr>
          <p:cNvPr id="172" name="Google Shape;172;p17" title="Gemini_Generated_Image_nsl7aqnsl7aqnsl7.png"/>
          <p:cNvPicPr preferRelativeResize="0"/>
          <p:nvPr/>
        </p:nvPicPr>
        <p:blipFill>
          <a:blip r:embed="rId3">
            <a:alphaModFix/>
          </a:blip>
          <a:stretch>
            <a:fillRect/>
          </a:stretch>
        </p:blipFill>
        <p:spPr>
          <a:xfrm>
            <a:off x="5676900" y="1971823"/>
            <a:ext cx="6362701" cy="307882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3DD"/>
        </a:solidFill>
      </p:bgPr>
    </p:bg>
    <p:spTree>
      <p:nvGrpSpPr>
        <p:cNvPr id="176" name="Shape 176"/>
        <p:cNvGrpSpPr/>
        <p:nvPr/>
      </p:nvGrpSpPr>
      <p:grpSpPr>
        <a:xfrm>
          <a:off x="0" y="0"/>
          <a:ext cx="0" cy="0"/>
          <a:chOff x="0" y="0"/>
          <a:chExt cx="0" cy="0"/>
        </a:xfrm>
      </p:grpSpPr>
      <p:sp>
        <p:nvSpPr>
          <p:cNvPr id="177" name="Google Shape;177;p18"/>
          <p:cNvSpPr txBox="1"/>
          <p:nvPr/>
        </p:nvSpPr>
        <p:spPr>
          <a:xfrm>
            <a:off x="666750" y="476250"/>
            <a:ext cx="11525400" cy="5541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1" lang="en-US" sz="3600">
                <a:solidFill>
                  <a:srgbClr val="5C554E"/>
                </a:solidFill>
                <a:latin typeface="Arimo"/>
                <a:ea typeface="Arimo"/>
                <a:cs typeface="Arimo"/>
                <a:sym typeface="Arimo"/>
              </a:rPr>
              <a:t>Sitemap</a:t>
            </a:r>
            <a:endParaRPr/>
          </a:p>
        </p:txBody>
      </p:sp>
      <p:sp>
        <p:nvSpPr>
          <p:cNvPr id="178" name="Google Shape;178;p18"/>
          <p:cNvSpPr/>
          <p:nvPr/>
        </p:nvSpPr>
        <p:spPr>
          <a:xfrm>
            <a:off x="476250" y="476250"/>
            <a:ext cx="57300" cy="548700"/>
          </a:xfrm>
          <a:prstGeom prst="rect">
            <a:avLst/>
          </a:prstGeom>
          <a:solidFill>
            <a:srgbClr val="D4A37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179" name="Google Shape;179;p18"/>
          <p:cNvSpPr txBox="1"/>
          <p:nvPr/>
        </p:nvSpPr>
        <p:spPr>
          <a:xfrm>
            <a:off x="533550" y="1024950"/>
            <a:ext cx="74958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400">
                <a:solidFill>
                  <a:schemeClr val="dk1"/>
                </a:solidFill>
                <a:latin typeface="Calibri"/>
                <a:ea typeface="Calibri"/>
                <a:cs typeface="Calibri"/>
                <a:sym typeface="Calibri"/>
              </a:rPr>
              <a:t>A.Home public site map</a:t>
            </a:r>
            <a:endParaRPr b="1" sz="2400">
              <a:solidFill>
                <a:schemeClr val="dk1"/>
              </a:solidFill>
              <a:latin typeface="Calibri"/>
              <a:ea typeface="Calibri"/>
              <a:cs typeface="Calibri"/>
              <a:sym typeface="Calibri"/>
            </a:endParaRPr>
          </a:p>
        </p:txBody>
      </p:sp>
      <p:pic>
        <p:nvPicPr>
          <p:cNvPr id="180" name="Google Shape;180;p18" title="z7440919897950_b951b0af0ac8747daec3278c28e41d9e.jpg"/>
          <p:cNvPicPr preferRelativeResize="0"/>
          <p:nvPr/>
        </p:nvPicPr>
        <p:blipFill>
          <a:blip r:embed="rId3">
            <a:alphaModFix/>
          </a:blip>
          <a:stretch>
            <a:fillRect/>
          </a:stretch>
        </p:blipFill>
        <p:spPr>
          <a:xfrm>
            <a:off x="152400" y="1731450"/>
            <a:ext cx="10635598" cy="497414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3DD"/>
        </a:solidFill>
      </p:bgPr>
    </p:bg>
    <p:spTree>
      <p:nvGrpSpPr>
        <p:cNvPr id="184" name="Shape 184"/>
        <p:cNvGrpSpPr/>
        <p:nvPr/>
      </p:nvGrpSpPr>
      <p:grpSpPr>
        <a:xfrm>
          <a:off x="0" y="0"/>
          <a:ext cx="0" cy="0"/>
          <a:chOff x="0" y="0"/>
          <a:chExt cx="0" cy="0"/>
        </a:xfrm>
      </p:grpSpPr>
      <p:sp>
        <p:nvSpPr>
          <p:cNvPr id="185" name="Google Shape;185;p19"/>
          <p:cNvSpPr txBox="1"/>
          <p:nvPr/>
        </p:nvSpPr>
        <p:spPr>
          <a:xfrm>
            <a:off x="588675" y="189950"/>
            <a:ext cx="11525400" cy="5541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1" lang="en-US" sz="3600">
                <a:solidFill>
                  <a:srgbClr val="5C554E"/>
                </a:solidFill>
                <a:latin typeface="Arimo"/>
                <a:ea typeface="Arimo"/>
                <a:cs typeface="Arimo"/>
                <a:sym typeface="Arimo"/>
              </a:rPr>
              <a:t>Sitemap</a:t>
            </a:r>
            <a:endParaRPr/>
          </a:p>
        </p:txBody>
      </p:sp>
      <p:sp>
        <p:nvSpPr>
          <p:cNvPr id="186" name="Google Shape;186;p19"/>
          <p:cNvSpPr/>
          <p:nvPr/>
        </p:nvSpPr>
        <p:spPr>
          <a:xfrm>
            <a:off x="398175" y="189950"/>
            <a:ext cx="57300" cy="548700"/>
          </a:xfrm>
          <a:prstGeom prst="rect">
            <a:avLst/>
          </a:prstGeom>
          <a:solidFill>
            <a:srgbClr val="D4A37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187" name="Google Shape;187;p19"/>
          <p:cNvSpPr txBox="1"/>
          <p:nvPr/>
        </p:nvSpPr>
        <p:spPr>
          <a:xfrm>
            <a:off x="455475" y="738650"/>
            <a:ext cx="74958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400">
                <a:solidFill>
                  <a:schemeClr val="dk1"/>
                </a:solidFill>
                <a:latin typeface="Calibri"/>
                <a:ea typeface="Calibri"/>
                <a:cs typeface="Calibri"/>
                <a:sym typeface="Calibri"/>
              </a:rPr>
              <a:t>B</a:t>
            </a:r>
            <a:r>
              <a:rPr b="1" lang="en-US" sz="2400">
                <a:solidFill>
                  <a:schemeClr val="dk1"/>
                </a:solidFill>
                <a:latin typeface="Calibri"/>
                <a:ea typeface="Calibri"/>
                <a:cs typeface="Calibri"/>
                <a:sym typeface="Calibri"/>
              </a:rPr>
              <a:t>.</a:t>
            </a:r>
            <a:r>
              <a:rPr b="1" lang="en-US" sz="2400">
                <a:solidFill>
                  <a:schemeClr val="dk1"/>
                </a:solidFill>
                <a:latin typeface="Calibri"/>
                <a:ea typeface="Calibri"/>
                <a:cs typeface="Calibri"/>
                <a:sym typeface="Calibri"/>
              </a:rPr>
              <a:t>Admin site map</a:t>
            </a:r>
            <a:endParaRPr b="1" sz="2400">
              <a:solidFill>
                <a:schemeClr val="dk1"/>
              </a:solidFill>
              <a:latin typeface="Calibri"/>
              <a:ea typeface="Calibri"/>
              <a:cs typeface="Calibri"/>
              <a:sym typeface="Calibri"/>
            </a:endParaRPr>
          </a:p>
        </p:txBody>
      </p:sp>
      <p:pic>
        <p:nvPicPr>
          <p:cNvPr id="188" name="Google Shape;188;p19" title="Blank diagram.png"/>
          <p:cNvPicPr preferRelativeResize="0"/>
          <p:nvPr/>
        </p:nvPicPr>
        <p:blipFill>
          <a:blip r:embed="rId3">
            <a:alphaModFix/>
          </a:blip>
          <a:stretch>
            <a:fillRect/>
          </a:stretch>
        </p:blipFill>
        <p:spPr>
          <a:xfrm>
            <a:off x="152400" y="1445150"/>
            <a:ext cx="11887201" cy="42546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3DD"/>
        </a:solidFill>
      </p:bgPr>
    </p:bg>
    <p:spTree>
      <p:nvGrpSpPr>
        <p:cNvPr id="192" name="Shape 192"/>
        <p:cNvGrpSpPr/>
        <p:nvPr/>
      </p:nvGrpSpPr>
      <p:grpSpPr>
        <a:xfrm>
          <a:off x="0" y="0"/>
          <a:ext cx="0" cy="0"/>
          <a:chOff x="0" y="0"/>
          <a:chExt cx="0" cy="0"/>
        </a:xfrm>
      </p:grpSpPr>
      <p:sp>
        <p:nvSpPr>
          <p:cNvPr id="193" name="Google Shape;193;p20"/>
          <p:cNvSpPr txBox="1"/>
          <p:nvPr/>
        </p:nvSpPr>
        <p:spPr>
          <a:xfrm>
            <a:off x="588675" y="189950"/>
            <a:ext cx="11525400" cy="5541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1" lang="en-US" sz="3600">
                <a:solidFill>
                  <a:srgbClr val="5C554E"/>
                </a:solidFill>
                <a:latin typeface="Arimo"/>
                <a:ea typeface="Arimo"/>
                <a:cs typeface="Arimo"/>
                <a:sym typeface="Arimo"/>
              </a:rPr>
              <a:t>Sitemap</a:t>
            </a:r>
            <a:endParaRPr/>
          </a:p>
        </p:txBody>
      </p:sp>
      <p:sp>
        <p:nvSpPr>
          <p:cNvPr id="194" name="Google Shape;194;p20"/>
          <p:cNvSpPr/>
          <p:nvPr/>
        </p:nvSpPr>
        <p:spPr>
          <a:xfrm>
            <a:off x="398175" y="189950"/>
            <a:ext cx="57300" cy="548700"/>
          </a:xfrm>
          <a:prstGeom prst="rect">
            <a:avLst/>
          </a:prstGeom>
          <a:solidFill>
            <a:srgbClr val="D4A37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195" name="Google Shape;195;p20"/>
          <p:cNvSpPr txBox="1"/>
          <p:nvPr/>
        </p:nvSpPr>
        <p:spPr>
          <a:xfrm>
            <a:off x="455475" y="738650"/>
            <a:ext cx="74958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400">
                <a:solidFill>
                  <a:schemeClr val="dk1"/>
                </a:solidFill>
                <a:latin typeface="Calibri"/>
                <a:ea typeface="Calibri"/>
                <a:cs typeface="Calibri"/>
                <a:sym typeface="Calibri"/>
              </a:rPr>
              <a:t>C</a:t>
            </a:r>
            <a:r>
              <a:rPr b="1" lang="en-US" sz="2400">
                <a:solidFill>
                  <a:schemeClr val="dk1"/>
                </a:solidFill>
                <a:latin typeface="Calibri"/>
                <a:ea typeface="Calibri"/>
                <a:cs typeface="Calibri"/>
                <a:sym typeface="Calibri"/>
              </a:rPr>
              <a:t>.</a:t>
            </a:r>
            <a:r>
              <a:rPr b="1" lang="en-US" sz="2400">
                <a:solidFill>
                  <a:schemeClr val="dk1"/>
                </a:solidFill>
                <a:latin typeface="Calibri"/>
                <a:ea typeface="Calibri"/>
                <a:cs typeface="Calibri"/>
                <a:sym typeface="Calibri"/>
              </a:rPr>
              <a:t>Staff site map</a:t>
            </a:r>
            <a:endParaRPr b="1" sz="2400">
              <a:solidFill>
                <a:schemeClr val="dk1"/>
              </a:solidFill>
              <a:latin typeface="Calibri"/>
              <a:ea typeface="Calibri"/>
              <a:cs typeface="Calibri"/>
              <a:sym typeface="Calibri"/>
            </a:endParaRPr>
          </a:p>
        </p:txBody>
      </p:sp>
      <p:pic>
        <p:nvPicPr>
          <p:cNvPr id="196" name="Google Shape;196;p20" title="Blank diagram (1).png"/>
          <p:cNvPicPr preferRelativeResize="0"/>
          <p:nvPr/>
        </p:nvPicPr>
        <p:blipFill>
          <a:blip r:embed="rId3">
            <a:alphaModFix/>
          </a:blip>
          <a:stretch>
            <a:fillRect/>
          </a:stretch>
        </p:blipFill>
        <p:spPr>
          <a:xfrm>
            <a:off x="152400" y="1445150"/>
            <a:ext cx="11228341" cy="526045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3DD"/>
        </a:solidFill>
      </p:bgPr>
    </p:bg>
    <p:spTree>
      <p:nvGrpSpPr>
        <p:cNvPr id="200" name="Shape 200"/>
        <p:cNvGrpSpPr/>
        <p:nvPr/>
      </p:nvGrpSpPr>
      <p:grpSpPr>
        <a:xfrm>
          <a:off x="0" y="0"/>
          <a:ext cx="0" cy="0"/>
          <a:chOff x="0" y="0"/>
          <a:chExt cx="0" cy="0"/>
        </a:xfrm>
      </p:grpSpPr>
      <p:sp>
        <p:nvSpPr>
          <p:cNvPr id="201" name="Google Shape;201;p21"/>
          <p:cNvSpPr txBox="1"/>
          <p:nvPr/>
        </p:nvSpPr>
        <p:spPr>
          <a:xfrm>
            <a:off x="476250" y="2312640"/>
            <a:ext cx="5381625" cy="304800"/>
          </a:xfrm>
          <a:prstGeom prst="rect">
            <a:avLst/>
          </a:prstGeom>
          <a:noFill/>
          <a:ln>
            <a:noFill/>
          </a:ln>
        </p:spPr>
        <p:txBody>
          <a:bodyPr anchorCtr="0" anchor="t" bIns="0" lIns="0" spcFirstLastPara="1" rIns="0" wrap="square" tIns="0">
            <a:spAutoFit/>
          </a:bodyPr>
          <a:lstStyle/>
          <a:p>
            <a:pPr indent="0" lvl="0" marL="0" marR="0" rtl="0" algn="l">
              <a:lnSpc>
                <a:spcPct val="160000"/>
              </a:lnSpc>
              <a:spcBef>
                <a:spcPts val="0"/>
              </a:spcBef>
              <a:spcAft>
                <a:spcPts val="0"/>
              </a:spcAft>
              <a:buNone/>
            </a:pPr>
            <a:r>
              <a:rPr b="0" i="0" lang="en-US" sz="1500" u="none" cap="none" strike="noStrike">
                <a:solidFill>
                  <a:srgbClr val="3E3A36"/>
                </a:solidFill>
                <a:latin typeface="Arimo"/>
                <a:ea typeface="Arimo"/>
                <a:cs typeface="Arimo"/>
                <a:sym typeface="Arimo"/>
              </a:rPr>
              <a:t>Sơ đồ tương tác giữa các tác nhân và hệ thống:</a:t>
            </a:r>
            <a:endParaRPr/>
          </a:p>
        </p:txBody>
      </p:sp>
      <p:sp>
        <p:nvSpPr>
          <p:cNvPr id="202" name="Google Shape;202;p21"/>
          <p:cNvSpPr txBox="1"/>
          <p:nvPr/>
        </p:nvSpPr>
        <p:spPr>
          <a:xfrm>
            <a:off x="476250" y="4865340"/>
            <a:ext cx="5381625" cy="609600"/>
          </a:xfrm>
          <a:prstGeom prst="rect">
            <a:avLst/>
          </a:prstGeom>
          <a:noFill/>
          <a:ln>
            <a:noFill/>
          </a:ln>
        </p:spPr>
        <p:txBody>
          <a:bodyPr anchorCtr="0" anchor="t" bIns="0" lIns="0" spcFirstLastPara="1" rIns="0" wrap="square" tIns="0">
            <a:spAutoFit/>
          </a:bodyPr>
          <a:lstStyle/>
          <a:p>
            <a:pPr indent="0" lvl="0" marL="0" marR="0" rtl="0" algn="l">
              <a:lnSpc>
                <a:spcPct val="160000"/>
              </a:lnSpc>
              <a:spcBef>
                <a:spcPts val="0"/>
              </a:spcBef>
              <a:spcAft>
                <a:spcPts val="0"/>
              </a:spcAft>
              <a:buNone/>
            </a:pPr>
            <a:r>
              <a:rPr b="0" i="1" lang="en-US" sz="1500" u="none" cap="none" strike="noStrike">
                <a:solidFill>
                  <a:srgbClr val="D4A373"/>
                </a:solidFill>
                <a:latin typeface="Arimo"/>
                <a:ea typeface="Arimo"/>
                <a:cs typeface="Arimo"/>
                <a:sym typeface="Arimo"/>
              </a:rPr>
              <a:t>Hệ thống đảm bảo phân quyền chặt chẽ giữa các nhóm người dùng.</a:t>
            </a:r>
            <a:endParaRPr/>
          </a:p>
        </p:txBody>
      </p:sp>
      <p:sp>
        <p:nvSpPr>
          <p:cNvPr id="203" name="Google Shape;203;p21"/>
          <p:cNvSpPr txBox="1"/>
          <p:nvPr/>
        </p:nvSpPr>
        <p:spPr>
          <a:xfrm>
            <a:off x="647700" y="2807940"/>
            <a:ext cx="66675" cy="3048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0" i="0" lang="en-US" sz="1500" u="none" cap="none" strike="noStrike">
                <a:solidFill>
                  <a:srgbClr val="3E3A36"/>
                </a:solidFill>
                <a:latin typeface="Arimo"/>
                <a:ea typeface="Arimo"/>
                <a:cs typeface="Arimo"/>
                <a:sym typeface="Arimo"/>
              </a:rPr>
              <a:t>•</a:t>
            </a:r>
            <a:endParaRPr/>
          </a:p>
        </p:txBody>
      </p:sp>
      <p:sp>
        <p:nvSpPr>
          <p:cNvPr id="204" name="Google Shape;204;p21"/>
          <p:cNvSpPr txBox="1"/>
          <p:nvPr/>
        </p:nvSpPr>
        <p:spPr>
          <a:xfrm>
            <a:off x="714375" y="2807940"/>
            <a:ext cx="5143500" cy="304800"/>
          </a:xfrm>
          <a:prstGeom prst="rect">
            <a:avLst/>
          </a:prstGeom>
          <a:noFill/>
          <a:ln>
            <a:noFill/>
          </a:ln>
        </p:spPr>
        <p:txBody>
          <a:bodyPr anchorCtr="0" anchor="t" bIns="0" lIns="66675" spcFirstLastPara="1" rIns="0" wrap="square" tIns="0">
            <a:spAutoFit/>
          </a:bodyPr>
          <a:lstStyle/>
          <a:p>
            <a:pPr indent="0" lvl="0" marL="0" marR="0" rtl="0" algn="l">
              <a:lnSpc>
                <a:spcPct val="160000"/>
              </a:lnSpc>
              <a:spcBef>
                <a:spcPts val="0"/>
              </a:spcBef>
              <a:spcAft>
                <a:spcPts val="0"/>
              </a:spcAft>
              <a:buNone/>
            </a:pPr>
            <a:r>
              <a:rPr b="1" i="0" lang="en-US" sz="1500" u="none" cap="none" strike="noStrike">
                <a:solidFill>
                  <a:srgbClr val="3E3A36"/>
                </a:solidFill>
                <a:latin typeface="Arimo"/>
                <a:ea typeface="Arimo"/>
                <a:cs typeface="Arimo"/>
                <a:sym typeface="Arimo"/>
              </a:rPr>
              <a:t>Guest:</a:t>
            </a:r>
            <a:r>
              <a:rPr b="0" i="0" lang="en-US" sz="1500" u="none" cap="none" strike="noStrike">
                <a:solidFill>
                  <a:srgbClr val="3E3A36"/>
                </a:solidFill>
                <a:latin typeface="Arimo"/>
                <a:ea typeface="Arimo"/>
                <a:cs typeface="Arimo"/>
                <a:sym typeface="Arimo"/>
              </a:rPr>
              <a:t> Xem dịch vụ/sản phẩm, Đăng ký.</a:t>
            </a:r>
            <a:endParaRPr/>
          </a:p>
        </p:txBody>
      </p:sp>
      <p:sp>
        <p:nvSpPr>
          <p:cNvPr id="205" name="Google Shape;205;p21"/>
          <p:cNvSpPr txBox="1"/>
          <p:nvPr/>
        </p:nvSpPr>
        <p:spPr>
          <a:xfrm>
            <a:off x="647700" y="3227040"/>
            <a:ext cx="66675" cy="3048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0" i="0" lang="en-US" sz="1500" u="none" cap="none" strike="noStrike">
                <a:solidFill>
                  <a:srgbClr val="3E3A36"/>
                </a:solidFill>
                <a:latin typeface="Arimo"/>
                <a:ea typeface="Arimo"/>
                <a:cs typeface="Arimo"/>
                <a:sym typeface="Arimo"/>
              </a:rPr>
              <a:t>•</a:t>
            </a:r>
            <a:endParaRPr/>
          </a:p>
        </p:txBody>
      </p:sp>
      <p:sp>
        <p:nvSpPr>
          <p:cNvPr id="206" name="Google Shape;206;p21"/>
          <p:cNvSpPr txBox="1"/>
          <p:nvPr/>
        </p:nvSpPr>
        <p:spPr>
          <a:xfrm>
            <a:off x="714375" y="3227040"/>
            <a:ext cx="5143500" cy="304800"/>
          </a:xfrm>
          <a:prstGeom prst="rect">
            <a:avLst/>
          </a:prstGeom>
          <a:noFill/>
          <a:ln>
            <a:noFill/>
          </a:ln>
        </p:spPr>
        <p:txBody>
          <a:bodyPr anchorCtr="0" anchor="t" bIns="0" lIns="66675" spcFirstLastPara="1" rIns="0" wrap="square" tIns="0">
            <a:spAutoFit/>
          </a:bodyPr>
          <a:lstStyle/>
          <a:p>
            <a:pPr indent="0" lvl="0" marL="0" marR="0" rtl="0" algn="l">
              <a:lnSpc>
                <a:spcPct val="160000"/>
              </a:lnSpc>
              <a:spcBef>
                <a:spcPts val="0"/>
              </a:spcBef>
              <a:spcAft>
                <a:spcPts val="0"/>
              </a:spcAft>
              <a:buNone/>
            </a:pPr>
            <a:r>
              <a:rPr b="1" i="0" lang="en-US" sz="1500" u="none" cap="none" strike="noStrike">
                <a:solidFill>
                  <a:srgbClr val="3E3A36"/>
                </a:solidFill>
                <a:latin typeface="Arimo"/>
                <a:ea typeface="Arimo"/>
                <a:cs typeface="Arimo"/>
                <a:sym typeface="Arimo"/>
              </a:rPr>
              <a:t>Customer:</a:t>
            </a:r>
            <a:r>
              <a:rPr b="0" i="0" lang="en-US" sz="1500" u="none" cap="none" strike="noStrike">
                <a:solidFill>
                  <a:srgbClr val="3E3A36"/>
                </a:solidFill>
                <a:latin typeface="Arimo"/>
                <a:ea typeface="Arimo"/>
                <a:cs typeface="Arimo"/>
                <a:sym typeface="Arimo"/>
              </a:rPr>
              <a:t> Đăng nhập, Đặt lịch, Mua hàng, Liên hệ.</a:t>
            </a:r>
            <a:endParaRPr/>
          </a:p>
        </p:txBody>
      </p:sp>
      <p:sp>
        <p:nvSpPr>
          <p:cNvPr id="207" name="Google Shape;207;p21"/>
          <p:cNvSpPr txBox="1"/>
          <p:nvPr/>
        </p:nvSpPr>
        <p:spPr>
          <a:xfrm>
            <a:off x="647700" y="3646140"/>
            <a:ext cx="66675" cy="3048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0" i="0" lang="en-US" sz="1500" u="none" cap="none" strike="noStrike">
                <a:solidFill>
                  <a:srgbClr val="3E3A36"/>
                </a:solidFill>
                <a:latin typeface="Arimo"/>
                <a:ea typeface="Arimo"/>
                <a:cs typeface="Arimo"/>
                <a:sym typeface="Arimo"/>
              </a:rPr>
              <a:t>•</a:t>
            </a:r>
            <a:endParaRPr/>
          </a:p>
        </p:txBody>
      </p:sp>
      <p:sp>
        <p:nvSpPr>
          <p:cNvPr id="208" name="Google Shape;208;p21"/>
          <p:cNvSpPr txBox="1"/>
          <p:nvPr/>
        </p:nvSpPr>
        <p:spPr>
          <a:xfrm>
            <a:off x="714375" y="3646140"/>
            <a:ext cx="5143500" cy="304800"/>
          </a:xfrm>
          <a:prstGeom prst="rect">
            <a:avLst/>
          </a:prstGeom>
          <a:noFill/>
          <a:ln>
            <a:noFill/>
          </a:ln>
        </p:spPr>
        <p:txBody>
          <a:bodyPr anchorCtr="0" anchor="t" bIns="0" lIns="66675" spcFirstLastPara="1" rIns="0" wrap="square" tIns="0">
            <a:spAutoFit/>
          </a:bodyPr>
          <a:lstStyle/>
          <a:p>
            <a:pPr indent="0" lvl="0" marL="0" marR="0" rtl="0" algn="l">
              <a:lnSpc>
                <a:spcPct val="160000"/>
              </a:lnSpc>
              <a:spcBef>
                <a:spcPts val="0"/>
              </a:spcBef>
              <a:spcAft>
                <a:spcPts val="0"/>
              </a:spcAft>
              <a:buNone/>
            </a:pPr>
            <a:r>
              <a:rPr b="1" i="0" lang="en-US" sz="1500" u="none" cap="none" strike="noStrike">
                <a:solidFill>
                  <a:srgbClr val="3E3A36"/>
                </a:solidFill>
                <a:latin typeface="Arimo"/>
                <a:ea typeface="Arimo"/>
                <a:cs typeface="Arimo"/>
                <a:sym typeface="Arimo"/>
              </a:rPr>
              <a:t>Staff:</a:t>
            </a:r>
            <a:r>
              <a:rPr b="0" i="0" lang="en-US" sz="1500" u="none" cap="none" strike="noStrike">
                <a:solidFill>
                  <a:srgbClr val="3E3A36"/>
                </a:solidFill>
                <a:latin typeface="Arimo"/>
                <a:ea typeface="Arimo"/>
                <a:cs typeface="Arimo"/>
                <a:sym typeface="Arimo"/>
              </a:rPr>
              <a:t> Quản lý lịch hẹn, Xử lý đơn hàng, Hỗ trợ khách.</a:t>
            </a:r>
            <a:endParaRPr/>
          </a:p>
        </p:txBody>
      </p:sp>
      <p:sp>
        <p:nvSpPr>
          <p:cNvPr id="209" name="Google Shape;209;p21"/>
          <p:cNvSpPr txBox="1"/>
          <p:nvPr/>
        </p:nvSpPr>
        <p:spPr>
          <a:xfrm>
            <a:off x="647700" y="4065240"/>
            <a:ext cx="66675" cy="3048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0" i="0" lang="en-US" sz="1500" u="none" cap="none" strike="noStrike">
                <a:solidFill>
                  <a:srgbClr val="3E3A36"/>
                </a:solidFill>
                <a:latin typeface="Arimo"/>
                <a:ea typeface="Arimo"/>
                <a:cs typeface="Arimo"/>
                <a:sym typeface="Arimo"/>
              </a:rPr>
              <a:t>•</a:t>
            </a:r>
            <a:endParaRPr/>
          </a:p>
        </p:txBody>
      </p:sp>
      <p:sp>
        <p:nvSpPr>
          <p:cNvPr id="210" name="Google Shape;210;p21"/>
          <p:cNvSpPr txBox="1"/>
          <p:nvPr/>
        </p:nvSpPr>
        <p:spPr>
          <a:xfrm>
            <a:off x="714375" y="4065240"/>
            <a:ext cx="5143500" cy="609600"/>
          </a:xfrm>
          <a:prstGeom prst="rect">
            <a:avLst/>
          </a:prstGeom>
          <a:noFill/>
          <a:ln>
            <a:noFill/>
          </a:ln>
        </p:spPr>
        <p:txBody>
          <a:bodyPr anchorCtr="0" anchor="t" bIns="0" lIns="66675" spcFirstLastPara="1" rIns="0" wrap="square" tIns="0">
            <a:spAutoFit/>
          </a:bodyPr>
          <a:lstStyle/>
          <a:p>
            <a:pPr indent="0" lvl="0" marL="0" marR="0" rtl="0" algn="l">
              <a:lnSpc>
                <a:spcPct val="160000"/>
              </a:lnSpc>
              <a:spcBef>
                <a:spcPts val="0"/>
              </a:spcBef>
              <a:spcAft>
                <a:spcPts val="0"/>
              </a:spcAft>
              <a:buNone/>
            </a:pPr>
            <a:r>
              <a:rPr b="1" i="0" lang="en-US" sz="1500" u="none" cap="none" strike="noStrike">
                <a:solidFill>
                  <a:srgbClr val="3E3A36"/>
                </a:solidFill>
                <a:latin typeface="Arimo"/>
                <a:ea typeface="Arimo"/>
                <a:cs typeface="Arimo"/>
                <a:sym typeface="Arimo"/>
              </a:rPr>
              <a:t>Admin:</a:t>
            </a:r>
            <a:r>
              <a:rPr b="0" i="0" lang="en-US" sz="1500" u="none" cap="none" strike="noStrike">
                <a:solidFill>
                  <a:srgbClr val="3E3A36"/>
                </a:solidFill>
                <a:latin typeface="Arimo"/>
                <a:ea typeface="Arimo"/>
                <a:cs typeface="Arimo"/>
                <a:sym typeface="Arimo"/>
              </a:rPr>
              <a:t> Quản lý tài nguyên (Dịch vụ, Nhân sự, Sản phẩm), Duyệt yêu cầu, Xem thống kê.</a:t>
            </a:r>
            <a:endParaRPr/>
          </a:p>
        </p:txBody>
      </p:sp>
      <p:sp>
        <p:nvSpPr>
          <p:cNvPr id="211" name="Google Shape;211;p21"/>
          <p:cNvSpPr txBox="1"/>
          <p:nvPr/>
        </p:nvSpPr>
        <p:spPr>
          <a:xfrm>
            <a:off x="666750" y="476250"/>
            <a:ext cx="11525250" cy="54858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1" i="0" lang="en-US" sz="3600" u="none" cap="none" strike="noStrike">
                <a:solidFill>
                  <a:srgbClr val="5C554E"/>
                </a:solidFill>
                <a:latin typeface="Arimo"/>
                <a:ea typeface="Arimo"/>
                <a:cs typeface="Arimo"/>
                <a:sym typeface="Arimo"/>
              </a:rPr>
              <a:t>Tổng Quan Use-Case</a:t>
            </a:r>
            <a:endParaRPr/>
          </a:p>
        </p:txBody>
      </p:sp>
      <p:sp>
        <p:nvSpPr>
          <p:cNvPr id="212" name="Google Shape;212;p21"/>
          <p:cNvSpPr/>
          <p:nvPr/>
        </p:nvSpPr>
        <p:spPr>
          <a:xfrm>
            <a:off x="476250" y="476250"/>
            <a:ext cx="57150" cy="548580"/>
          </a:xfrm>
          <a:prstGeom prst="rect">
            <a:avLst/>
          </a:prstGeom>
          <a:solidFill>
            <a:srgbClr val="D4A37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pic>
        <p:nvPicPr>
          <p:cNvPr id="213" name="Google Shape;213;p21" title="Gemini_Generated_Image_qpe2uvqpe2uvqpe2.png"/>
          <p:cNvPicPr preferRelativeResize="0"/>
          <p:nvPr/>
        </p:nvPicPr>
        <p:blipFill>
          <a:blip r:embed="rId3">
            <a:alphaModFix/>
          </a:blip>
          <a:stretch>
            <a:fillRect/>
          </a:stretch>
        </p:blipFill>
        <p:spPr>
          <a:xfrm>
            <a:off x="6010275" y="1177230"/>
            <a:ext cx="6029327" cy="470783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